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13" r:id="rId2"/>
    <p:sldMasterId id="2147483717" r:id="rId3"/>
    <p:sldMasterId id="2147483720" r:id="rId4"/>
  </p:sldMasterIdLst>
  <p:notesMasterIdLst>
    <p:notesMasterId r:id="rId37"/>
  </p:notesMasterIdLst>
  <p:sldIdLst>
    <p:sldId id="309" r:id="rId5"/>
    <p:sldId id="302" r:id="rId6"/>
    <p:sldId id="303" r:id="rId7"/>
    <p:sldId id="304" r:id="rId8"/>
    <p:sldId id="305" r:id="rId9"/>
    <p:sldId id="307" r:id="rId10"/>
    <p:sldId id="277" r:id="rId11"/>
    <p:sldId id="278" r:id="rId12"/>
    <p:sldId id="279" r:id="rId13"/>
    <p:sldId id="280" r:id="rId14"/>
    <p:sldId id="281" r:id="rId15"/>
    <p:sldId id="282" r:id="rId16"/>
    <p:sldId id="283" r:id="rId17"/>
    <p:sldId id="285" r:id="rId18"/>
    <p:sldId id="284" r:id="rId19"/>
    <p:sldId id="286" r:id="rId20"/>
    <p:sldId id="310" r:id="rId21"/>
    <p:sldId id="311" r:id="rId22"/>
    <p:sldId id="312" r:id="rId23"/>
    <p:sldId id="316" r:id="rId24"/>
    <p:sldId id="313" r:id="rId25"/>
    <p:sldId id="317" r:id="rId26"/>
    <p:sldId id="296" r:id="rId27"/>
    <p:sldId id="295" r:id="rId28"/>
    <p:sldId id="297" r:id="rId29"/>
    <p:sldId id="298" r:id="rId30"/>
    <p:sldId id="299" r:id="rId31"/>
    <p:sldId id="300" r:id="rId32"/>
    <p:sldId id="301" r:id="rId33"/>
    <p:sldId id="267" r:id="rId34"/>
    <p:sldId id="269" r:id="rId35"/>
    <p:sldId id="272" r:id="rId36"/>
  </p:sldIdLst>
  <p:sldSz cx="9144000" cy="6858000" type="screen4x3"/>
  <p:notesSz cx="6858000" cy="9144000"/>
  <p:defaultTextStyle>
    <a:defPPr>
      <a:defRPr lang="en-I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BE34"/>
    <a:srgbClr val="2D591F"/>
    <a:srgbClr val="CCFF99"/>
    <a:srgbClr val="EEECE1"/>
    <a:srgbClr val="F3F2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134" autoAdjust="0"/>
  </p:normalViewPr>
  <p:slideViewPr>
    <p:cSldViewPr>
      <p:cViewPr>
        <p:scale>
          <a:sx n="40" d="100"/>
          <a:sy n="40" d="100"/>
        </p:scale>
        <p:origin x="-2484" y="-5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IE"/>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IE"/>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E" noProof="0" smtClean="0"/>
              <a:t>Click to edit Master text styles</a:t>
            </a:r>
          </a:p>
          <a:p>
            <a:pPr lvl="1"/>
            <a:r>
              <a:rPr lang="en-IE" noProof="0" smtClean="0"/>
              <a:t>Second level</a:t>
            </a:r>
          </a:p>
          <a:p>
            <a:pPr lvl="2"/>
            <a:r>
              <a:rPr lang="en-IE" noProof="0" smtClean="0"/>
              <a:t>Third level</a:t>
            </a:r>
          </a:p>
          <a:p>
            <a:pPr lvl="3"/>
            <a:r>
              <a:rPr lang="en-IE" noProof="0" smtClean="0"/>
              <a:t>Fourth level</a:t>
            </a:r>
          </a:p>
          <a:p>
            <a:pPr lvl="4"/>
            <a:r>
              <a:rPr lang="en-IE"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IE"/>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60C53F7-9B9A-4CBE-A07A-023AFB12DD1A}" type="slidenum">
              <a:rPr lang="en-IE"/>
              <a:pPr>
                <a:defRPr/>
              </a:pPr>
              <a:t>‹#›</a:t>
            </a:fld>
            <a:endParaRPr lang="en-IE"/>
          </a:p>
        </p:txBody>
      </p:sp>
    </p:spTree>
    <p:extLst>
      <p:ext uri="{BB962C8B-B14F-4D97-AF65-F5344CB8AC3E}">
        <p14:creationId xmlns:p14="http://schemas.microsoft.com/office/powerpoint/2010/main" val="5193337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954B3D-AB28-4923-A2E3-0C8F18D90721}" type="slidenum">
              <a:rPr lang="en-IE"/>
              <a:pPr/>
              <a:t>1</a:t>
            </a:fld>
            <a:endParaRPr lang="en-IE"/>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pPr defTabSz="457200"/>
            <a:r>
              <a:rPr lang="en-US" sz="1200" kern="1200" dirty="0" smtClean="0">
                <a:solidFill>
                  <a:schemeClr val="tx1"/>
                </a:solidFill>
                <a:effectLst/>
                <a:latin typeface="Arial" charset="0"/>
                <a:ea typeface="+mn-ea"/>
                <a:cs typeface="Arial" charset="0"/>
              </a:rPr>
              <a:t>Through </a:t>
            </a:r>
            <a:r>
              <a:rPr lang="en-US" sz="1200" kern="1200" dirty="0" smtClean="0">
                <a:solidFill>
                  <a:schemeClr val="tx1"/>
                </a:solidFill>
                <a:effectLst/>
                <a:latin typeface="Arial" charset="0"/>
                <a:ea typeface="+mn-ea"/>
                <a:cs typeface="Arial" charset="0"/>
              </a:rPr>
              <a:t>the Earth Hour City Challenge WWF aims to identify and highlight action of cities that are prepared to become leaders in the global transformation towards a one planet economy.</a:t>
            </a:r>
            <a:r>
              <a:rPr lang="en-US" sz="1200" kern="1200" baseline="0" dirty="0" smtClean="0">
                <a:solidFill>
                  <a:schemeClr val="tx1"/>
                </a:solidFill>
                <a:effectLst/>
                <a:latin typeface="Arial" charset="0"/>
                <a:ea typeface="+mn-ea"/>
                <a:cs typeface="Arial" charset="0"/>
              </a:rPr>
              <a:t> </a:t>
            </a:r>
            <a:endParaRPr lang="en-US" dirty="0"/>
          </a:p>
        </p:txBody>
      </p:sp>
      <p:sp>
        <p:nvSpPr>
          <p:cNvPr id="5" name="Header Placeholder 4"/>
          <p:cNvSpPr>
            <a:spLocks noGrp="1"/>
          </p:cNvSpPr>
          <p:nvPr>
            <p:ph type="hdr" sz="quarter" idx="10"/>
          </p:nvPr>
        </p:nvSpPr>
        <p:spPr/>
        <p:txBody>
          <a:bodyPr/>
          <a:lstStyle/>
          <a:p>
            <a:r>
              <a:rPr lang="en-IE" smtClean="0"/>
              <a:t>test</a:t>
            </a:r>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baseline="0" dirty="0" err="1" smtClean="0"/>
              <a:t>Only</a:t>
            </a:r>
            <a:r>
              <a:rPr lang="de-DE" baseline="0" dirty="0" smtClean="0"/>
              <a:t> </a:t>
            </a:r>
            <a:r>
              <a:rPr lang="de-DE" baseline="0" dirty="0" smtClean="0"/>
              <a:t>21% </a:t>
            </a:r>
            <a:r>
              <a:rPr lang="de-DE" baseline="0" dirty="0" err="1" smtClean="0"/>
              <a:t>of</a:t>
            </a:r>
            <a:r>
              <a:rPr lang="de-DE" baseline="0" dirty="0" smtClean="0"/>
              <a:t> </a:t>
            </a:r>
            <a:r>
              <a:rPr lang="de-DE" baseline="0" dirty="0" err="1" smtClean="0"/>
              <a:t>reporting</a:t>
            </a:r>
            <a:r>
              <a:rPr lang="de-DE" baseline="0" dirty="0" smtClean="0"/>
              <a:t> </a:t>
            </a:r>
            <a:r>
              <a:rPr lang="de-DE" baseline="0" dirty="0" err="1" smtClean="0"/>
              <a:t>cities</a:t>
            </a:r>
            <a:r>
              <a:rPr lang="de-DE" baseline="0" dirty="0" smtClean="0"/>
              <a:t> </a:t>
            </a:r>
            <a:r>
              <a:rPr lang="de-DE" baseline="0" dirty="0" err="1" smtClean="0"/>
              <a:t>reported</a:t>
            </a:r>
            <a:r>
              <a:rPr lang="de-DE" baseline="0" dirty="0" smtClean="0"/>
              <a:t> 49% </a:t>
            </a:r>
            <a:r>
              <a:rPr lang="de-DE" baseline="0" dirty="0" err="1" smtClean="0"/>
              <a:t>of</a:t>
            </a:r>
            <a:r>
              <a:rPr lang="de-DE" baseline="0" dirty="0" smtClean="0"/>
              <a:t> all </a:t>
            </a:r>
            <a:r>
              <a:rPr lang="de-DE" baseline="0" dirty="0" err="1" smtClean="0"/>
              <a:t>the</a:t>
            </a:r>
            <a:r>
              <a:rPr lang="de-DE" baseline="0" dirty="0" smtClean="0"/>
              <a:t> </a:t>
            </a:r>
            <a:r>
              <a:rPr lang="de-DE" baseline="0" dirty="0" err="1" smtClean="0"/>
              <a:t>actions</a:t>
            </a:r>
            <a:r>
              <a:rPr lang="de-DE" baseline="0" dirty="0" smtClean="0"/>
              <a:t> </a:t>
            </a:r>
            <a:r>
              <a:rPr lang="de-DE" baseline="0" dirty="0" err="1" smtClean="0"/>
              <a:t>currently</a:t>
            </a:r>
            <a:r>
              <a:rPr lang="de-DE" baseline="0" dirty="0" smtClean="0"/>
              <a:t> in </a:t>
            </a:r>
            <a:r>
              <a:rPr lang="de-DE" baseline="0" dirty="0" err="1" smtClean="0"/>
              <a:t>the</a:t>
            </a:r>
            <a:r>
              <a:rPr lang="de-DE" baseline="0" dirty="0" smtClean="0"/>
              <a:t> </a:t>
            </a:r>
            <a:r>
              <a:rPr lang="de-DE" baseline="0" dirty="0" err="1" smtClean="0"/>
              <a:t>database</a:t>
            </a:r>
            <a:r>
              <a:rPr lang="de-DE" baseline="0" dirty="0" smtClean="0"/>
              <a:t> but </a:t>
            </a:r>
            <a:r>
              <a:rPr lang="de-DE" baseline="0" dirty="0" err="1" smtClean="0"/>
              <a:t>this</a:t>
            </a:r>
            <a:r>
              <a:rPr lang="de-DE" baseline="0" dirty="0" smtClean="0"/>
              <a:t> </a:t>
            </a:r>
            <a:r>
              <a:rPr lang="de-DE" baseline="0" dirty="0" err="1" smtClean="0"/>
              <a:t>is</a:t>
            </a:r>
            <a:r>
              <a:rPr lang="de-DE" baseline="0" dirty="0" smtClean="0"/>
              <a:t> not </a:t>
            </a:r>
            <a:r>
              <a:rPr lang="de-DE" baseline="0" dirty="0" err="1" smtClean="0"/>
              <a:t>suprising</a:t>
            </a:r>
            <a:r>
              <a:rPr lang="de-DE" baseline="0" dirty="0" smtClean="0"/>
              <a:t> </a:t>
            </a:r>
            <a:r>
              <a:rPr lang="de-DE" baseline="0" dirty="0" err="1" smtClean="0"/>
              <a:t>with</a:t>
            </a:r>
            <a:r>
              <a:rPr lang="de-DE" baseline="0" dirty="0" smtClean="0"/>
              <a:t> </a:t>
            </a:r>
            <a:r>
              <a:rPr lang="de-DE" baseline="0" dirty="0" err="1" smtClean="0"/>
              <a:t>cities</a:t>
            </a:r>
            <a:r>
              <a:rPr lang="de-DE" baseline="0" dirty="0" smtClean="0"/>
              <a:t> </a:t>
            </a:r>
            <a:r>
              <a:rPr lang="de-DE" baseline="0" dirty="0" err="1" smtClean="0"/>
              <a:t>like</a:t>
            </a:r>
            <a:r>
              <a:rPr lang="de-DE" baseline="0" dirty="0" smtClean="0"/>
              <a:t> Vancouver </a:t>
            </a:r>
            <a:r>
              <a:rPr lang="de-DE" baseline="0" dirty="0" err="1" smtClean="0"/>
              <a:t>reporting</a:t>
            </a:r>
            <a:r>
              <a:rPr lang="de-DE" baseline="0" dirty="0" smtClean="0"/>
              <a:t> </a:t>
            </a:r>
            <a:r>
              <a:rPr lang="de-DE" baseline="0" dirty="0" err="1" smtClean="0"/>
              <a:t>alone</a:t>
            </a:r>
            <a:r>
              <a:rPr lang="de-DE" baseline="0" dirty="0" smtClean="0"/>
              <a:t> 76 </a:t>
            </a:r>
            <a:r>
              <a:rPr lang="de-DE" baseline="0" dirty="0" err="1" smtClean="0"/>
              <a:t>actions</a:t>
            </a:r>
            <a:r>
              <a:rPr lang="de-DE" baseline="0" dirty="0" smtClean="0"/>
              <a:t> last </a:t>
            </a:r>
            <a:r>
              <a:rPr lang="de-DE" baseline="0" dirty="0" err="1" smtClean="0"/>
              <a:t>year</a:t>
            </a:r>
            <a:r>
              <a:rPr lang="de-DE" baseline="0" dirty="0" smtClean="0"/>
              <a:t>!</a:t>
            </a:r>
          </a:p>
          <a:p>
            <a:pPr eaLnBrk="1" hangingPunct="1">
              <a:spcBef>
                <a:spcPct val="0"/>
              </a:spcBef>
            </a:pPr>
            <a:endParaRPr lang="de-DE"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de-DE" dirty="0" err="1" smtClean="0"/>
              <a:t>Let´s</a:t>
            </a:r>
            <a:r>
              <a:rPr lang="de-DE" baseline="0" dirty="0" smtClean="0"/>
              <a:t> </a:t>
            </a:r>
            <a:r>
              <a:rPr lang="de-DE" baseline="0" dirty="0" err="1" smtClean="0"/>
              <a:t>move</a:t>
            </a:r>
            <a:r>
              <a:rPr lang="de-DE" baseline="0" dirty="0" smtClean="0"/>
              <a:t> on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next</a:t>
            </a:r>
            <a:r>
              <a:rPr lang="de-DE" baseline="0" dirty="0" smtClean="0"/>
              <a:t> </a:t>
            </a:r>
            <a:r>
              <a:rPr lang="de-DE" baseline="0" dirty="0" err="1" smtClean="0"/>
              <a:t>slide</a:t>
            </a:r>
            <a:r>
              <a:rPr lang="de-DE" baseline="0" dirty="0" smtClean="0"/>
              <a:t> </a:t>
            </a:r>
            <a:r>
              <a:rPr lang="de-DE" baseline="0" dirty="0" err="1" smtClean="0"/>
              <a:t>to</a:t>
            </a:r>
            <a:r>
              <a:rPr lang="de-DE" baseline="0" dirty="0" smtClean="0"/>
              <a:t> </a:t>
            </a:r>
            <a:r>
              <a:rPr lang="de-DE" baseline="0" dirty="0" err="1" smtClean="0"/>
              <a:t>have</a:t>
            </a:r>
            <a:r>
              <a:rPr lang="de-DE" baseline="0" dirty="0" smtClean="0"/>
              <a:t> </a:t>
            </a:r>
            <a:r>
              <a:rPr lang="de-DE" dirty="0" err="1" smtClean="0"/>
              <a:t>look</a:t>
            </a:r>
            <a:r>
              <a:rPr lang="de-DE" dirty="0" smtClean="0"/>
              <a:t> </a:t>
            </a:r>
            <a:r>
              <a:rPr lang="de-DE" dirty="0" err="1" smtClean="0"/>
              <a:t>at</a:t>
            </a:r>
            <a:r>
              <a:rPr lang="de-DE" dirty="0" smtClean="0"/>
              <a:t> </a:t>
            </a:r>
            <a:r>
              <a:rPr lang="de-DE" dirty="0" err="1" smtClean="0"/>
              <a:t>the</a:t>
            </a:r>
            <a:r>
              <a:rPr lang="de-DE" dirty="0" smtClean="0"/>
              <a:t> </a:t>
            </a:r>
            <a:r>
              <a:rPr lang="de-DE" dirty="0" err="1" smtClean="0"/>
              <a:t>platform</a:t>
            </a:r>
            <a:r>
              <a:rPr lang="de-DE" dirty="0" smtClean="0"/>
              <a:t> </a:t>
            </a:r>
            <a:r>
              <a:rPr lang="de-DE" dirty="0" err="1" smtClean="0"/>
              <a:t>from</a:t>
            </a:r>
            <a:r>
              <a:rPr lang="de-DE" baseline="0" dirty="0" smtClean="0"/>
              <a:t> a </a:t>
            </a:r>
            <a:r>
              <a:rPr lang="de-DE" baseline="0" dirty="0" err="1" smtClean="0"/>
              <a:t>structure</a:t>
            </a:r>
            <a:r>
              <a:rPr lang="de-DE" baseline="0" dirty="0" smtClean="0"/>
              <a:t> </a:t>
            </a:r>
            <a:r>
              <a:rPr lang="de-DE" baseline="0" dirty="0" err="1" smtClean="0"/>
              <a:t>point</a:t>
            </a:r>
            <a:r>
              <a:rPr lang="de-DE" baseline="0" dirty="0" smtClean="0"/>
              <a:t> </a:t>
            </a:r>
            <a:r>
              <a:rPr lang="de-DE" baseline="0" dirty="0" err="1" smtClean="0"/>
              <a:t>of</a:t>
            </a:r>
            <a:r>
              <a:rPr lang="de-DE" baseline="0" dirty="0" smtClean="0"/>
              <a:t> </a:t>
            </a:r>
            <a:r>
              <a:rPr lang="de-DE" baseline="0" dirty="0" err="1" smtClean="0"/>
              <a:t>view</a:t>
            </a:r>
            <a:r>
              <a:rPr lang="de-DE" baseline="0" dirty="0" smtClean="0"/>
              <a:t>.</a:t>
            </a:r>
            <a:endParaRPr 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E77A182-5467-4660-A9A7-3FBE1FFFEF20}" type="slidenum">
              <a:rPr lang="en-US"/>
              <a:pPr eaLnBrk="1" hangingPunct="1"/>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The </a:t>
            </a:r>
            <a:r>
              <a:rPr lang="de-DE" dirty="0" err="1" smtClean="0"/>
              <a:t>registry</a:t>
            </a:r>
            <a:r>
              <a:rPr lang="de-DE" dirty="0" smtClean="0"/>
              <a:t> </a:t>
            </a:r>
            <a:r>
              <a:rPr lang="de-DE" dirty="0" err="1" smtClean="0"/>
              <a:t>is</a:t>
            </a:r>
            <a:r>
              <a:rPr lang="de-DE" dirty="0" smtClean="0"/>
              <a:t> </a:t>
            </a:r>
            <a:r>
              <a:rPr lang="de-DE" dirty="0" err="1" smtClean="0"/>
              <a:t>made</a:t>
            </a:r>
            <a:r>
              <a:rPr lang="de-DE" dirty="0" smtClean="0"/>
              <a:t> </a:t>
            </a:r>
            <a:r>
              <a:rPr lang="de-DE" dirty="0" err="1" smtClean="0"/>
              <a:t>up</a:t>
            </a:r>
            <a:r>
              <a:rPr lang="de-DE" baseline="0" dirty="0" smtClean="0"/>
              <a:t> </a:t>
            </a:r>
            <a:r>
              <a:rPr lang="de-DE" baseline="0" dirty="0" err="1" smtClean="0"/>
              <a:t>of</a:t>
            </a:r>
            <a:r>
              <a:rPr lang="de-DE" baseline="0" dirty="0" smtClean="0"/>
              <a:t> </a:t>
            </a:r>
            <a:r>
              <a:rPr lang="de-DE" baseline="0" dirty="0" err="1" smtClean="0"/>
              <a:t>four</a:t>
            </a:r>
            <a:r>
              <a:rPr lang="de-DE" baseline="0" dirty="0" smtClean="0"/>
              <a:t> </a:t>
            </a:r>
            <a:r>
              <a:rPr lang="de-DE" baseline="0" dirty="0" err="1" smtClean="0"/>
              <a:t>sections</a:t>
            </a:r>
            <a:r>
              <a:rPr lang="de-DE" baseline="0" dirty="0" smtClean="0"/>
              <a:t>. </a:t>
            </a:r>
            <a:r>
              <a:rPr lang="de-DE" baseline="0" dirty="0" smtClean="0"/>
              <a:t>The </a:t>
            </a:r>
            <a:r>
              <a:rPr lang="de-DE" baseline="0" dirty="0" err="1" smtClean="0"/>
              <a:t>first</a:t>
            </a:r>
            <a:r>
              <a:rPr lang="de-DE" baseline="0" dirty="0" smtClean="0"/>
              <a:t> </a:t>
            </a:r>
            <a:r>
              <a:rPr lang="de-DE" baseline="0" dirty="0" err="1" smtClean="0"/>
              <a:t>one</a:t>
            </a:r>
            <a:r>
              <a:rPr lang="de-DE" baseline="0" dirty="0" smtClean="0"/>
              <a:t> </a:t>
            </a:r>
            <a:r>
              <a:rPr lang="de-DE" baseline="0" dirty="0" err="1" smtClean="0"/>
              <a:t>contains</a:t>
            </a:r>
            <a:r>
              <a:rPr lang="de-DE" baseline="0" dirty="0" smtClean="0"/>
              <a:t> </a:t>
            </a:r>
            <a:r>
              <a:rPr lang="de-DE" baseline="0" dirty="0" err="1" smtClean="0"/>
              <a:t>the</a:t>
            </a:r>
            <a:r>
              <a:rPr lang="de-DE" baseline="0" dirty="0" smtClean="0"/>
              <a:t> </a:t>
            </a:r>
            <a:r>
              <a:rPr lang="de-DE" baseline="0" dirty="0" err="1" smtClean="0"/>
              <a:t>city</a:t>
            </a:r>
            <a:r>
              <a:rPr lang="de-DE" baseline="0" dirty="0" smtClean="0"/>
              <a:t> </a:t>
            </a:r>
            <a:r>
              <a:rPr lang="de-DE" baseline="0" dirty="0" err="1" smtClean="0"/>
              <a:t>information</a:t>
            </a:r>
            <a:r>
              <a:rPr lang="de-DE" baseline="0" dirty="0" smtClean="0"/>
              <a:t>, </a:t>
            </a:r>
            <a:r>
              <a:rPr lang="de-DE" baseline="0" dirty="0" err="1" smtClean="0"/>
              <a:t>the</a:t>
            </a:r>
            <a:r>
              <a:rPr lang="de-DE" baseline="0" dirty="0" smtClean="0"/>
              <a:t> </a:t>
            </a:r>
            <a:r>
              <a:rPr lang="de-DE" baseline="0" dirty="0" err="1" smtClean="0"/>
              <a:t>second</a:t>
            </a:r>
            <a:r>
              <a:rPr lang="de-DE" baseline="0" dirty="0" smtClean="0"/>
              <a:t> </a:t>
            </a:r>
            <a:r>
              <a:rPr lang="de-DE" baseline="0" dirty="0" err="1" smtClean="0"/>
              <a:t>one</a:t>
            </a:r>
            <a:r>
              <a:rPr lang="de-DE" baseline="0" dirty="0" smtClean="0"/>
              <a:t> </a:t>
            </a:r>
            <a:r>
              <a:rPr lang="de-DE" baseline="0" dirty="0" err="1" smtClean="0"/>
              <a:t>the</a:t>
            </a:r>
            <a:r>
              <a:rPr lang="de-DE" baseline="0" dirty="0" smtClean="0"/>
              <a:t> </a:t>
            </a:r>
            <a:r>
              <a:rPr lang="de-DE" baseline="0" dirty="0" err="1" smtClean="0"/>
              <a:t>information</a:t>
            </a:r>
            <a:r>
              <a:rPr lang="de-DE" baseline="0" dirty="0" smtClean="0"/>
              <a:t> on </a:t>
            </a:r>
            <a:r>
              <a:rPr lang="de-DE" baseline="0" dirty="0" err="1" smtClean="0"/>
              <a:t>performances</a:t>
            </a:r>
            <a:r>
              <a:rPr lang="de-DE" baseline="0" dirty="0" smtClean="0"/>
              <a:t>, </a:t>
            </a:r>
            <a:r>
              <a:rPr lang="de-DE" baseline="0" dirty="0" err="1" smtClean="0"/>
              <a:t>that</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inventories</a:t>
            </a:r>
            <a:r>
              <a:rPr lang="de-DE" baseline="0" dirty="0" smtClean="0"/>
              <a:t>, </a:t>
            </a:r>
            <a:r>
              <a:rPr lang="de-DE" baseline="0" dirty="0" err="1" smtClean="0"/>
              <a:t>the</a:t>
            </a:r>
            <a:r>
              <a:rPr lang="de-DE" baseline="0" dirty="0" smtClean="0"/>
              <a:t> </a:t>
            </a:r>
            <a:r>
              <a:rPr lang="de-DE" baseline="0" dirty="0" err="1" smtClean="0"/>
              <a:t>third</a:t>
            </a:r>
            <a:r>
              <a:rPr lang="de-DE" baseline="0" dirty="0" smtClean="0"/>
              <a:t> </a:t>
            </a:r>
            <a:r>
              <a:rPr lang="de-DE" baseline="0" dirty="0" err="1" smtClean="0"/>
              <a:t>one</a:t>
            </a:r>
            <a:r>
              <a:rPr lang="de-DE" baseline="0" dirty="0" smtClean="0"/>
              <a:t> </a:t>
            </a:r>
            <a:r>
              <a:rPr lang="de-DE" baseline="0" dirty="0" err="1" smtClean="0"/>
              <a:t>is</a:t>
            </a:r>
            <a:r>
              <a:rPr lang="de-DE" baseline="0" dirty="0" smtClean="0"/>
              <a:t> </a:t>
            </a:r>
            <a:r>
              <a:rPr lang="de-DE" baseline="0" dirty="0" err="1" smtClean="0"/>
              <a:t>about</a:t>
            </a:r>
            <a:r>
              <a:rPr lang="de-DE" baseline="0" dirty="0" smtClean="0"/>
              <a:t> </a:t>
            </a:r>
            <a:r>
              <a:rPr lang="de-DE" baseline="0" dirty="0" err="1" smtClean="0"/>
              <a:t>commitments</a:t>
            </a:r>
            <a:r>
              <a:rPr lang="de-DE" baseline="0" dirty="0" smtClean="0"/>
              <a:t> </a:t>
            </a:r>
            <a:r>
              <a:rPr lang="de-DE" baseline="0" dirty="0" err="1" smtClean="0"/>
              <a:t>and</a:t>
            </a:r>
            <a:r>
              <a:rPr lang="de-DE" baseline="0" dirty="0" smtClean="0"/>
              <a:t> </a:t>
            </a:r>
            <a:r>
              <a:rPr lang="de-DE" baseline="0" dirty="0" err="1" smtClean="0"/>
              <a:t>the</a:t>
            </a:r>
            <a:r>
              <a:rPr lang="de-DE" baseline="0" dirty="0" smtClean="0"/>
              <a:t> last </a:t>
            </a:r>
            <a:r>
              <a:rPr lang="de-DE" baseline="0" dirty="0" err="1" smtClean="0"/>
              <a:t>one</a:t>
            </a:r>
            <a:r>
              <a:rPr lang="de-DE" baseline="0" dirty="0" smtClean="0"/>
              <a:t> </a:t>
            </a:r>
            <a:r>
              <a:rPr lang="de-DE" baseline="0" dirty="0" err="1" smtClean="0"/>
              <a:t>focuses</a:t>
            </a:r>
            <a:r>
              <a:rPr lang="de-DE" baseline="0" dirty="0" smtClean="0"/>
              <a:t> on </a:t>
            </a:r>
            <a:r>
              <a:rPr lang="de-DE" baseline="0" dirty="0" err="1" smtClean="0"/>
              <a:t>climate</a:t>
            </a:r>
            <a:r>
              <a:rPr lang="de-DE" baseline="0" dirty="0" smtClean="0"/>
              <a:t> </a:t>
            </a:r>
            <a:r>
              <a:rPr lang="de-DE" baseline="0" dirty="0" err="1" smtClean="0"/>
              <a:t>actions</a:t>
            </a:r>
            <a:r>
              <a:rPr lang="de-DE" baseline="0" dirty="0" smtClean="0"/>
              <a:t>. The </a:t>
            </a:r>
            <a:r>
              <a:rPr lang="de-DE" baseline="0" dirty="0" err="1" smtClean="0"/>
              <a:t>data</a:t>
            </a:r>
            <a:r>
              <a:rPr lang="de-DE" baseline="0" dirty="0" smtClean="0"/>
              <a:t> </a:t>
            </a:r>
            <a:r>
              <a:rPr lang="de-DE" baseline="0" dirty="0" err="1" smtClean="0"/>
              <a:t>contained</a:t>
            </a:r>
            <a:r>
              <a:rPr lang="de-DE" baseline="0" dirty="0" smtClean="0"/>
              <a:t> in </a:t>
            </a:r>
            <a:r>
              <a:rPr lang="de-DE" baseline="0" dirty="0" err="1" smtClean="0"/>
              <a:t>those</a:t>
            </a:r>
            <a:r>
              <a:rPr lang="de-DE" baseline="0" dirty="0" smtClean="0"/>
              <a:t> </a:t>
            </a:r>
            <a:r>
              <a:rPr lang="de-DE" baseline="0" dirty="0" err="1" smtClean="0"/>
              <a:t>four</a:t>
            </a:r>
            <a:r>
              <a:rPr lang="de-DE" baseline="0" dirty="0" smtClean="0"/>
              <a:t> </a:t>
            </a:r>
            <a:r>
              <a:rPr lang="de-DE" baseline="0" dirty="0" err="1" smtClean="0"/>
              <a:t>segments</a:t>
            </a:r>
            <a:r>
              <a:rPr lang="de-DE" baseline="0" dirty="0" smtClean="0"/>
              <a:t>, </a:t>
            </a:r>
            <a:r>
              <a:rPr lang="de-DE" baseline="0" dirty="0" err="1" smtClean="0"/>
              <a:t>are</a:t>
            </a:r>
            <a:r>
              <a:rPr lang="de-DE" baseline="0" dirty="0" smtClean="0"/>
              <a:t> </a:t>
            </a:r>
            <a:r>
              <a:rPr lang="de-DE" baseline="0" dirty="0" err="1" smtClean="0"/>
              <a:t>then</a:t>
            </a:r>
            <a:r>
              <a:rPr lang="de-DE" baseline="0" dirty="0" smtClean="0"/>
              <a:t> </a:t>
            </a:r>
            <a:r>
              <a:rPr lang="de-DE" baseline="0" dirty="0" err="1" smtClean="0"/>
              <a:t>used</a:t>
            </a:r>
            <a:r>
              <a:rPr lang="de-DE" baseline="0" dirty="0" smtClean="0"/>
              <a:t> </a:t>
            </a:r>
            <a:r>
              <a:rPr lang="de-DE" baseline="0" dirty="0" err="1" smtClean="0"/>
              <a:t>to</a:t>
            </a:r>
            <a:r>
              <a:rPr lang="de-DE" baseline="0" dirty="0" smtClean="0"/>
              <a:t> </a:t>
            </a:r>
            <a:r>
              <a:rPr lang="de-DE" baseline="0" dirty="0" err="1" smtClean="0"/>
              <a:t>produced</a:t>
            </a:r>
            <a:r>
              <a:rPr lang="de-DE" baseline="0" dirty="0" smtClean="0"/>
              <a:t> </a:t>
            </a:r>
            <a:r>
              <a:rPr lang="de-DE" baseline="0" dirty="0" err="1" smtClean="0"/>
              <a:t>the</a:t>
            </a:r>
            <a:r>
              <a:rPr lang="de-DE" baseline="0" dirty="0" smtClean="0"/>
              <a:t> </a:t>
            </a:r>
            <a:r>
              <a:rPr lang="de-DE" baseline="0" dirty="0" err="1" smtClean="0"/>
              <a:t>city</a:t>
            </a:r>
            <a:r>
              <a:rPr lang="de-DE" baseline="0" dirty="0" smtClean="0"/>
              <a:t> </a:t>
            </a:r>
            <a:r>
              <a:rPr lang="de-DE" baseline="0" dirty="0" err="1" smtClean="0"/>
              <a:t>reports</a:t>
            </a:r>
            <a:r>
              <a:rPr lang="de-DE" baseline="0" dirty="0" smtClean="0"/>
              <a:t> </a:t>
            </a:r>
            <a:r>
              <a:rPr lang="de-DE" baseline="0" dirty="0" err="1" smtClean="0"/>
              <a:t>which</a:t>
            </a:r>
            <a:r>
              <a:rPr lang="de-DE" baseline="0" dirty="0" smtClean="0"/>
              <a:t> I will also </a:t>
            </a:r>
            <a:r>
              <a:rPr lang="de-DE" baseline="0" dirty="0" err="1" smtClean="0"/>
              <a:t>introduce</a:t>
            </a:r>
            <a:r>
              <a:rPr lang="de-DE" baseline="0" dirty="0" smtClean="0"/>
              <a:t> </a:t>
            </a:r>
            <a:r>
              <a:rPr lang="de-DE" baseline="0" dirty="0" err="1" smtClean="0"/>
              <a:t>you</a:t>
            </a:r>
            <a:r>
              <a:rPr lang="de-DE" baseline="0" dirty="0" smtClean="0"/>
              <a:t> </a:t>
            </a:r>
            <a:r>
              <a:rPr lang="de-DE" baseline="0" dirty="0" err="1" smtClean="0"/>
              <a:t>later</a:t>
            </a:r>
            <a:r>
              <a:rPr lang="de-DE" baseline="0" dirty="0" smtClean="0"/>
              <a:t> on.</a:t>
            </a:r>
          </a:p>
          <a:p>
            <a:endParaRPr lang="de-DE" baseline="0" dirty="0" smtClean="0"/>
          </a:p>
          <a:p>
            <a:r>
              <a:rPr lang="de-DE" baseline="0" dirty="0" smtClean="0"/>
              <a:t>As </a:t>
            </a:r>
            <a:r>
              <a:rPr lang="de-DE" baseline="0" dirty="0" err="1" smtClean="0"/>
              <a:t>the</a:t>
            </a:r>
            <a:r>
              <a:rPr lang="de-DE" baseline="0" dirty="0" smtClean="0"/>
              <a:t> </a:t>
            </a:r>
            <a:r>
              <a:rPr lang="de-DE" baseline="0" dirty="0" err="1" smtClean="0"/>
              <a:t>new</a:t>
            </a:r>
            <a:r>
              <a:rPr lang="de-DE" baseline="0" dirty="0" smtClean="0"/>
              <a:t> </a:t>
            </a:r>
            <a:r>
              <a:rPr lang="de-DE" baseline="0" dirty="0" err="1" smtClean="0"/>
              <a:t>version</a:t>
            </a:r>
            <a:r>
              <a:rPr lang="de-DE" baseline="0" dirty="0" smtClean="0"/>
              <a:t> </a:t>
            </a:r>
            <a:r>
              <a:rPr lang="de-DE" baseline="0" dirty="0" err="1" smtClean="0"/>
              <a:t>is</a:t>
            </a:r>
            <a:r>
              <a:rPr lang="de-DE" baseline="0" dirty="0" smtClean="0"/>
              <a:t> not </a:t>
            </a:r>
            <a:r>
              <a:rPr lang="de-DE" baseline="0" dirty="0" err="1" smtClean="0"/>
              <a:t>ready</a:t>
            </a:r>
            <a:r>
              <a:rPr lang="de-DE" baseline="0" dirty="0" smtClean="0"/>
              <a:t> </a:t>
            </a:r>
            <a:r>
              <a:rPr lang="de-DE" baseline="0" dirty="0" err="1" smtClean="0"/>
              <a:t>yet</a:t>
            </a:r>
            <a:r>
              <a:rPr lang="de-DE" baseline="0" dirty="0" smtClean="0"/>
              <a:t> </a:t>
            </a:r>
            <a:r>
              <a:rPr lang="de-DE" baseline="0" dirty="0" smtClean="0"/>
              <a:t>I will </a:t>
            </a:r>
            <a:r>
              <a:rPr lang="de-DE" baseline="0" dirty="0" err="1" smtClean="0"/>
              <a:t>use</a:t>
            </a:r>
            <a:r>
              <a:rPr lang="de-DE" baseline="0" dirty="0" smtClean="0"/>
              <a:t> </a:t>
            </a:r>
            <a:r>
              <a:rPr lang="de-DE" baseline="0" dirty="0" err="1" smtClean="0"/>
              <a:t>diagramm</a:t>
            </a:r>
            <a:r>
              <a:rPr lang="de-DE" baseline="0" dirty="0" smtClean="0"/>
              <a:t>. </a:t>
            </a:r>
            <a:r>
              <a:rPr lang="de-DE" baseline="0" dirty="0" err="1" smtClean="0"/>
              <a:t>At</a:t>
            </a:r>
            <a:r>
              <a:rPr lang="de-DE" baseline="0" dirty="0" smtClean="0"/>
              <a:t> </a:t>
            </a:r>
            <a:r>
              <a:rPr lang="de-DE" baseline="0" dirty="0" err="1" smtClean="0"/>
              <a:t>the</a:t>
            </a:r>
            <a:r>
              <a:rPr lang="de-DE" baseline="0" dirty="0" smtClean="0"/>
              <a:t> end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presentation</a:t>
            </a:r>
            <a:r>
              <a:rPr lang="de-DE" baseline="0" dirty="0" smtClean="0"/>
              <a:t> I will </a:t>
            </a:r>
            <a:r>
              <a:rPr lang="de-DE" baseline="0" dirty="0" err="1" smtClean="0"/>
              <a:t>take</a:t>
            </a:r>
            <a:r>
              <a:rPr lang="de-DE" baseline="0" dirty="0" smtClean="0"/>
              <a:t> </a:t>
            </a:r>
            <a:r>
              <a:rPr lang="de-DE" baseline="0" dirty="0" err="1" smtClean="0"/>
              <a:t>you</a:t>
            </a:r>
            <a:r>
              <a:rPr lang="de-DE" baseline="0" dirty="0" smtClean="0"/>
              <a:t> on a quick online tour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current</a:t>
            </a:r>
            <a:r>
              <a:rPr lang="de-DE" baseline="0" dirty="0" smtClean="0"/>
              <a:t> </a:t>
            </a:r>
            <a:r>
              <a:rPr lang="de-DE" baseline="0" dirty="0" err="1" smtClean="0"/>
              <a:t>registry</a:t>
            </a:r>
            <a:r>
              <a:rPr lang="de-DE" baseline="0" dirty="0" smtClean="0"/>
              <a:t> so </a:t>
            </a:r>
            <a:r>
              <a:rPr lang="de-DE" baseline="0" dirty="0" err="1" smtClean="0"/>
              <a:t>you</a:t>
            </a:r>
            <a:r>
              <a:rPr lang="de-DE" baseline="0" dirty="0" smtClean="0"/>
              <a:t> </a:t>
            </a:r>
            <a:r>
              <a:rPr lang="de-DE" baseline="0" dirty="0" err="1" smtClean="0"/>
              <a:t>can</a:t>
            </a:r>
            <a:r>
              <a:rPr lang="de-DE" baseline="0" dirty="0" smtClean="0"/>
              <a:t> </a:t>
            </a:r>
            <a:r>
              <a:rPr lang="de-DE" baseline="0" dirty="0" err="1" smtClean="0"/>
              <a:t>appreciate</a:t>
            </a:r>
            <a:r>
              <a:rPr lang="de-DE" baseline="0" dirty="0" smtClean="0"/>
              <a:t> </a:t>
            </a:r>
            <a:r>
              <a:rPr lang="de-DE" baseline="0" dirty="0" err="1" smtClean="0"/>
              <a:t>the</a:t>
            </a:r>
            <a:r>
              <a:rPr lang="de-DE" baseline="0" dirty="0" smtClean="0"/>
              <a:t> </a:t>
            </a:r>
            <a:r>
              <a:rPr lang="de-DE" baseline="0" dirty="0" err="1" smtClean="0"/>
              <a:t>changes</a:t>
            </a:r>
            <a:r>
              <a:rPr lang="de-DE" baseline="0" dirty="0" smtClean="0"/>
              <a:t> </a:t>
            </a:r>
            <a:r>
              <a:rPr lang="de-DE" baseline="0" dirty="0" err="1" smtClean="0"/>
              <a:t>when</a:t>
            </a:r>
            <a:r>
              <a:rPr lang="de-DE" baseline="0" dirty="0" smtClean="0"/>
              <a:t> </a:t>
            </a:r>
            <a:r>
              <a:rPr lang="de-DE" baseline="0" dirty="0" err="1" smtClean="0"/>
              <a:t>they</a:t>
            </a:r>
            <a:r>
              <a:rPr lang="de-DE" baseline="0" dirty="0" smtClean="0"/>
              <a:t> </a:t>
            </a:r>
            <a:r>
              <a:rPr lang="de-DE" baseline="0" dirty="0" err="1" smtClean="0"/>
              <a:t>come</a:t>
            </a:r>
            <a:r>
              <a:rPr lang="de-DE" baseline="0" dirty="0" smtClean="0"/>
              <a:t> </a:t>
            </a:r>
            <a:r>
              <a:rPr lang="de-DE" baseline="0" dirty="0" err="1" smtClean="0"/>
              <a:t>into</a:t>
            </a:r>
            <a:r>
              <a:rPr lang="de-DE" baseline="0" dirty="0" smtClean="0"/>
              <a:t> </a:t>
            </a:r>
            <a:r>
              <a:rPr lang="de-DE" baseline="0" dirty="0" err="1" smtClean="0"/>
              <a:t>effect</a:t>
            </a:r>
            <a:r>
              <a:rPr lang="de-DE" baseline="0" dirty="0" smtClean="0"/>
              <a:t>.</a:t>
            </a:r>
            <a:endParaRPr lang="de-DE" baseline="0" dirty="0" smtClean="0"/>
          </a:p>
          <a:p>
            <a:endParaRPr lang="de-DE" baseline="0" dirty="0" smtClean="0"/>
          </a:p>
          <a:p>
            <a:r>
              <a:rPr lang="de-DE" baseline="0" dirty="0" smtClean="0"/>
              <a:t>In </a:t>
            </a:r>
            <a:r>
              <a:rPr lang="de-DE" baseline="0" dirty="0" err="1" smtClean="0"/>
              <a:t>order</a:t>
            </a:r>
            <a:r>
              <a:rPr lang="de-DE" baseline="0" dirty="0" smtClean="0"/>
              <a:t> </a:t>
            </a:r>
            <a:r>
              <a:rPr lang="de-DE" baseline="0" dirty="0" err="1" smtClean="0"/>
              <a:t>to</a:t>
            </a:r>
            <a:r>
              <a:rPr lang="de-DE" baseline="0" dirty="0" smtClean="0"/>
              <a:t> </a:t>
            </a:r>
            <a:r>
              <a:rPr lang="de-DE" baseline="0" dirty="0" err="1" smtClean="0"/>
              <a:t>facilitate</a:t>
            </a:r>
            <a:r>
              <a:rPr lang="de-DE" baseline="0" dirty="0" smtClean="0"/>
              <a:t> </a:t>
            </a:r>
            <a:r>
              <a:rPr lang="de-DE" baseline="0" dirty="0" err="1" smtClean="0"/>
              <a:t>the</a:t>
            </a:r>
            <a:r>
              <a:rPr lang="de-DE" baseline="0" dirty="0" smtClean="0"/>
              <a:t> </a:t>
            </a:r>
            <a:r>
              <a:rPr lang="de-DE" baseline="0" dirty="0" err="1" smtClean="0"/>
              <a:t>participation</a:t>
            </a:r>
            <a:r>
              <a:rPr lang="de-DE" baseline="0" dirty="0" smtClean="0"/>
              <a:t>, EHCC </a:t>
            </a:r>
            <a:r>
              <a:rPr lang="de-DE" baseline="0" dirty="0" err="1" smtClean="0"/>
              <a:t>participants</a:t>
            </a:r>
            <a:r>
              <a:rPr lang="de-DE" baseline="0" dirty="0" smtClean="0"/>
              <a:t> </a:t>
            </a:r>
            <a:r>
              <a:rPr lang="de-DE" baseline="0" dirty="0" err="1" smtClean="0"/>
              <a:t>are</a:t>
            </a:r>
            <a:r>
              <a:rPr lang="de-DE" baseline="0" dirty="0" smtClean="0"/>
              <a:t> </a:t>
            </a:r>
            <a:r>
              <a:rPr lang="de-DE" baseline="0" dirty="0" err="1" smtClean="0"/>
              <a:t>only</a:t>
            </a:r>
            <a:r>
              <a:rPr lang="de-DE" baseline="0" dirty="0" smtClean="0"/>
              <a:t> </a:t>
            </a:r>
            <a:r>
              <a:rPr lang="de-DE" baseline="0" dirty="0" err="1" smtClean="0"/>
              <a:t>required</a:t>
            </a:r>
            <a:r>
              <a:rPr lang="de-DE" baseline="0" dirty="0" smtClean="0"/>
              <a:t> </a:t>
            </a:r>
            <a:r>
              <a:rPr lang="de-DE" baseline="0" dirty="0" err="1" smtClean="0"/>
              <a:t>to</a:t>
            </a:r>
            <a:r>
              <a:rPr lang="de-DE" baseline="0" dirty="0" smtClean="0"/>
              <a:t> </a:t>
            </a:r>
            <a:r>
              <a:rPr lang="de-DE" baseline="0" dirty="0" err="1" smtClean="0"/>
              <a:t>enter</a:t>
            </a:r>
            <a:r>
              <a:rPr lang="de-DE" baseline="0" dirty="0" smtClean="0"/>
              <a:t> </a:t>
            </a:r>
            <a:r>
              <a:rPr lang="de-DE" baseline="0" dirty="0" err="1" smtClean="0"/>
              <a:t>information</a:t>
            </a:r>
            <a:r>
              <a:rPr lang="de-DE" baseline="0" dirty="0" smtClean="0"/>
              <a:t> </a:t>
            </a:r>
            <a:r>
              <a:rPr lang="de-DE" baseline="0" dirty="0" err="1" smtClean="0"/>
              <a:t>for</a:t>
            </a:r>
            <a:r>
              <a:rPr lang="de-DE" baseline="0" dirty="0" smtClean="0"/>
              <a:t> </a:t>
            </a:r>
            <a:r>
              <a:rPr lang="de-DE" baseline="0" dirty="0" err="1" smtClean="0"/>
              <a:t>at</a:t>
            </a:r>
            <a:r>
              <a:rPr lang="de-DE" baseline="0" dirty="0" smtClean="0"/>
              <a:t> least </a:t>
            </a:r>
            <a:r>
              <a:rPr lang="de-DE" baseline="0" dirty="0" err="1" smtClean="0"/>
              <a:t>one</a:t>
            </a:r>
            <a:r>
              <a:rPr lang="de-DE" baseline="0" dirty="0" smtClean="0"/>
              <a:t> </a:t>
            </a:r>
            <a:r>
              <a:rPr lang="de-DE" baseline="0" dirty="0" err="1" smtClean="0"/>
              <a:t>commitment</a:t>
            </a:r>
            <a:r>
              <a:rPr lang="de-DE" baseline="0" dirty="0" smtClean="0"/>
              <a:t> </a:t>
            </a:r>
            <a:r>
              <a:rPr lang="de-DE" baseline="0" dirty="0" err="1" smtClean="0"/>
              <a:t>and</a:t>
            </a:r>
            <a:r>
              <a:rPr lang="de-DE" baseline="0" dirty="0" smtClean="0"/>
              <a:t> </a:t>
            </a:r>
            <a:r>
              <a:rPr lang="de-DE" baseline="0" dirty="0" err="1" smtClean="0"/>
              <a:t>one</a:t>
            </a:r>
            <a:r>
              <a:rPr lang="de-DE" baseline="0" dirty="0" smtClean="0"/>
              <a:t> </a:t>
            </a:r>
            <a:r>
              <a:rPr lang="de-DE" baseline="0" dirty="0" err="1" smtClean="0"/>
              <a:t>action</a:t>
            </a:r>
            <a:r>
              <a:rPr lang="de-DE" baseline="0" dirty="0" smtClean="0"/>
              <a:t>. Performances </a:t>
            </a:r>
            <a:r>
              <a:rPr lang="de-DE" baseline="0" dirty="0" err="1" smtClean="0"/>
              <a:t>are</a:t>
            </a:r>
            <a:r>
              <a:rPr lang="de-DE" baseline="0" dirty="0" smtClean="0"/>
              <a:t> not </a:t>
            </a:r>
            <a:r>
              <a:rPr lang="de-DE" baseline="0" dirty="0" err="1" smtClean="0"/>
              <a:t>compulsory</a:t>
            </a:r>
            <a:r>
              <a:rPr lang="de-DE" baseline="0" dirty="0" smtClean="0"/>
              <a:t> </a:t>
            </a:r>
            <a:r>
              <a:rPr lang="de-DE" baseline="0" dirty="0" err="1" smtClean="0"/>
              <a:t>as</a:t>
            </a:r>
            <a:r>
              <a:rPr lang="de-DE" baseline="0" dirty="0" smtClean="0"/>
              <a:t> </a:t>
            </a:r>
            <a:r>
              <a:rPr lang="de-DE" baseline="0" dirty="0" err="1" smtClean="0"/>
              <a:t>developing</a:t>
            </a:r>
            <a:r>
              <a:rPr lang="de-DE" baseline="0" dirty="0" smtClean="0"/>
              <a:t> </a:t>
            </a:r>
            <a:r>
              <a:rPr lang="de-DE" baseline="0" dirty="0" err="1" smtClean="0"/>
              <a:t>Greenhouse</a:t>
            </a:r>
            <a:r>
              <a:rPr lang="de-DE" baseline="0" dirty="0" smtClean="0"/>
              <a:t> gase </a:t>
            </a:r>
            <a:r>
              <a:rPr lang="de-DE" baseline="0" dirty="0" err="1" smtClean="0"/>
              <a:t>inventories</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complex</a:t>
            </a:r>
            <a:r>
              <a:rPr lang="de-DE" baseline="0" dirty="0" smtClean="0"/>
              <a:t> </a:t>
            </a:r>
            <a:r>
              <a:rPr lang="de-DE" baseline="0" dirty="0" err="1" smtClean="0"/>
              <a:t>and</a:t>
            </a:r>
            <a:r>
              <a:rPr lang="de-DE" baseline="0" dirty="0" smtClean="0"/>
              <a:t> </a:t>
            </a:r>
            <a:r>
              <a:rPr lang="de-DE" baseline="0" dirty="0" err="1" smtClean="0"/>
              <a:t>costly</a:t>
            </a:r>
            <a:r>
              <a:rPr lang="de-DE" baseline="0" dirty="0" smtClean="0"/>
              <a:t> </a:t>
            </a:r>
            <a:r>
              <a:rPr lang="de-DE" baseline="0" dirty="0" err="1" smtClean="0"/>
              <a:t>processes</a:t>
            </a:r>
            <a:r>
              <a:rPr lang="de-DE" baseline="0" dirty="0" smtClean="0"/>
              <a:t> </a:t>
            </a:r>
            <a:r>
              <a:rPr lang="de-DE" baseline="0" dirty="0" err="1" smtClean="0"/>
              <a:t>that</a:t>
            </a:r>
            <a:r>
              <a:rPr lang="de-DE" baseline="0" dirty="0" smtClean="0"/>
              <a:t> </a:t>
            </a:r>
            <a:r>
              <a:rPr lang="de-DE" baseline="0" dirty="0" err="1" smtClean="0"/>
              <a:t>some</a:t>
            </a:r>
            <a:r>
              <a:rPr lang="de-DE" baseline="0" dirty="0" smtClean="0"/>
              <a:t> </a:t>
            </a:r>
            <a:r>
              <a:rPr lang="de-DE" baseline="0" dirty="0" err="1" smtClean="0"/>
              <a:t>cities</a:t>
            </a:r>
            <a:r>
              <a:rPr lang="de-DE" baseline="0" dirty="0" smtClean="0"/>
              <a:t> </a:t>
            </a:r>
            <a:r>
              <a:rPr lang="de-DE" baseline="0" dirty="0" err="1" smtClean="0"/>
              <a:t>haven</a:t>
            </a:r>
            <a:r>
              <a:rPr lang="de-DE" baseline="0" dirty="0" smtClean="0"/>
              <a:t> t </a:t>
            </a:r>
            <a:r>
              <a:rPr lang="de-DE" baseline="0" dirty="0" err="1" smtClean="0"/>
              <a:t>been</a:t>
            </a:r>
            <a:r>
              <a:rPr lang="de-DE" baseline="0" dirty="0" smtClean="0"/>
              <a:t> </a:t>
            </a:r>
            <a:r>
              <a:rPr lang="de-DE" baseline="0" dirty="0" err="1" smtClean="0"/>
              <a:t>able</a:t>
            </a:r>
            <a:r>
              <a:rPr lang="de-DE" baseline="0" dirty="0" smtClean="0"/>
              <a:t> </a:t>
            </a:r>
            <a:r>
              <a:rPr lang="de-DE" baseline="0" dirty="0" err="1" smtClean="0"/>
              <a:t>to</a:t>
            </a:r>
            <a:r>
              <a:rPr lang="de-DE" baseline="0" dirty="0" smtClean="0"/>
              <a:t> </a:t>
            </a:r>
            <a:r>
              <a:rPr lang="de-DE" baseline="0" dirty="0" err="1" smtClean="0"/>
              <a:t>implement</a:t>
            </a:r>
            <a:r>
              <a:rPr lang="de-DE" baseline="0" dirty="0" smtClean="0"/>
              <a:t>, </a:t>
            </a:r>
            <a:r>
              <a:rPr lang="de-DE" baseline="0" dirty="0" err="1" smtClean="0"/>
              <a:t>especially</a:t>
            </a:r>
            <a:r>
              <a:rPr lang="de-DE" baseline="0" dirty="0" smtClean="0"/>
              <a:t> in </a:t>
            </a:r>
            <a:r>
              <a:rPr lang="de-DE" baseline="0" dirty="0" err="1" smtClean="0"/>
              <a:t>some</a:t>
            </a:r>
            <a:r>
              <a:rPr lang="de-DE" baseline="0" dirty="0" smtClean="0"/>
              <a:t> </a:t>
            </a:r>
            <a:r>
              <a:rPr lang="de-DE" baseline="0" dirty="0" err="1" smtClean="0"/>
              <a:t>developing</a:t>
            </a:r>
            <a:r>
              <a:rPr lang="de-DE" baseline="0" dirty="0" smtClean="0"/>
              <a:t> countries</a:t>
            </a:r>
            <a:r>
              <a:rPr lang="de-DE" baseline="0" dirty="0" smtClean="0"/>
              <a:t>. </a:t>
            </a:r>
            <a:r>
              <a:rPr lang="de-DE" baseline="0" dirty="0" err="1" smtClean="0"/>
              <a:t>Along</a:t>
            </a:r>
            <a:r>
              <a:rPr lang="de-DE" baseline="0" dirty="0" smtClean="0"/>
              <a:t> </a:t>
            </a:r>
            <a:r>
              <a:rPr lang="de-DE" baseline="0" dirty="0" err="1" smtClean="0"/>
              <a:t>the</a:t>
            </a:r>
            <a:r>
              <a:rPr lang="de-DE" baseline="0" dirty="0" smtClean="0"/>
              <a:t> same </a:t>
            </a:r>
            <a:r>
              <a:rPr lang="de-DE" baseline="0" dirty="0" err="1" smtClean="0"/>
              <a:t>line</a:t>
            </a:r>
            <a:r>
              <a:rPr lang="de-DE" baseline="0" dirty="0" smtClean="0"/>
              <a:t>, </a:t>
            </a:r>
            <a:r>
              <a:rPr lang="de-DE" baseline="0" dirty="0" err="1" smtClean="0"/>
              <a:t>our</a:t>
            </a:r>
            <a:r>
              <a:rPr lang="de-DE" baseline="0" dirty="0" smtClean="0"/>
              <a:t> </a:t>
            </a:r>
            <a:r>
              <a:rPr lang="de-DE" baseline="0" dirty="0" err="1" smtClean="0"/>
              <a:t>goal</a:t>
            </a:r>
            <a:r>
              <a:rPr lang="de-DE" baseline="0" dirty="0" smtClean="0"/>
              <a:t> </a:t>
            </a:r>
            <a:r>
              <a:rPr lang="de-DE" baseline="0" dirty="0" err="1" smtClean="0"/>
              <a:t>is</a:t>
            </a:r>
            <a:r>
              <a:rPr lang="de-DE" baseline="0" dirty="0" smtClean="0"/>
              <a:t> </a:t>
            </a:r>
            <a:r>
              <a:rPr lang="de-DE" baseline="0" dirty="0" err="1" smtClean="0"/>
              <a:t>to</a:t>
            </a:r>
            <a:r>
              <a:rPr lang="de-DE" baseline="0" dirty="0" smtClean="0"/>
              <a:t> </a:t>
            </a:r>
            <a:r>
              <a:rPr lang="de-DE" baseline="0" dirty="0" err="1" smtClean="0"/>
              <a:t>make</a:t>
            </a:r>
            <a:r>
              <a:rPr lang="de-DE" baseline="0" dirty="0" smtClean="0"/>
              <a:t> </a:t>
            </a:r>
            <a:r>
              <a:rPr lang="de-DE" baseline="0" dirty="0" err="1" smtClean="0"/>
              <a:t>the</a:t>
            </a:r>
            <a:r>
              <a:rPr lang="de-DE" baseline="0" dirty="0" smtClean="0"/>
              <a:t> </a:t>
            </a:r>
            <a:r>
              <a:rPr lang="de-DE" baseline="0" dirty="0" err="1" smtClean="0"/>
              <a:t>reporting</a:t>
            </a:r>
            <a:r>
              <a:rPr lang="de-DE" baseline="0" dirty="0" smtClean="0"/>
              <a:t> </a:t>
            </a:r>
            <a:r>
              <a:rPr lang="de-DE" baseline="0" dirty="0" err="1" smtClean="0"/>
              <a:t>of</a:t>
            </a:r>
            <a:r>
              <a:rPr lang="de-DE" baseline="0" dirty="0" smtClean="0"/>
              <a:t> </a:t>
            </a:r>
            <a:r>
              <a:rPr lang="de-DE" baseline="0" dirty="0" err="1" smtClean="0"/>
              <a:t>action</a:t>
            </a:r>
            <a:r>
              <a:rPr lang="de-DE" baseline="0" dirty="0" smtClean="0"/>
              <a:t> </a:t>
            </a:r>
            <a:r>
              <a:rPr lang="de-DE" baseline="0" dirty="0" err="1" smtClean="0"/>
              <a:t>and</a:t>
            </a:r>
            <a:r>
              <a:rPr lang="de-DE" baseline="0" dirty="0" smtClean="0"/>
              <a:t> </a:t>
            </a:r>
            <a:r>
              <a:rPr lang="de-DE" baseline="0" dirty="0" err="1" smtClean="0"/>
              <a:t>commitment</a:t>
            </a:r>
            <a:r>
              <a:rPr lang="de-DE" baseline="0" dirty="0" smtClean="0"/>
              <a:t> </a:t>
            </a:r>
            <a:r>
              <a:rPr lang="de-DE" baseline="0" dirty="0" err="1" smtClean="0"/>
              <a:t>as</a:t>
            </a:r>
            <a:r>
              <a:rPr lang="de-DE" baseline="0" dirty="0" smtClean="0"/>
              <a:t> light </a:t>
            </a:r>
            <a:r>
              <a:rPr lang="de-DE" baseline="0" dirty="0" err="1" smtClean="0"/>
              <a:t>as</a:t>
            </a:r>
            <a:r>
              <a:rPr lang="de-DE" baseline="0" dirty="0" smtClean="0"/>
              <a:t> </a:t>
            </a:r>
            <a:r>
              <a:rPr lang="de-DE" baseline="0" dirty="0" err="1" smtClean="0"/>
              <a:t>possible</a:t>
            </a:r>
            <a:r>
              <a:rPr lang="de-DE" baseline="0" dirty="0" smtClean="0"/>
              <a:t> </a:t>
            </a:r>
            <a:r>
              <a:rPr lang="de-DE" baseline="0" dirty="0" smtClean="0"/>
              <a:t>so </a:t>
            </a:r>
            <a:r>
              <a:rPr lang="de-DE" baseline="0" dirty="0" err="1" smtClean="0"/>
              <a:t>we</a:t>
            </a:r>
            <a:r>
              <a:rPr lang="de-DE" baseline="0" dirty="0" smtClean="0"/>
              <a:t> </a:t>
            </a:r>
            <a:r>
              <a:rPr lang="de-DE" baseline="0" dirty="0" err="1" smtClean="0"/>
              <a:t>decided</a:t>
            </a:r>
            <a:r>
              <a:rPr lang="de-DE" baseline="0" dirty="0" smtClean="0"/>
              <a:t> </a:t>
            </a:r>
            <a:r>
              <a:rPr lang="de-DE" baseline="0" dirty="0" err="1" smtClean="0"/>
              <a:t>that</a:t>
            </a:r>
            <a:r>
              <a:rPr lang="de-DE" baseline="0" dirty="0" smtClean="0"/>
              <a:t> </a:t>
            </a:r>
            <a:r>
              <a:rPr lang="de-DE" baseline="0" dirty="0" err="1" smtClean="0"/>
              <a:t>for</a:t>
            </a:r>
            <a:r>
              <a:rPr lang="de-DE" baseline="0" dirty="0" smtClean="0"/>
              <a:t> EHCC </a:t>
            </a:r>
            <a:r>
              <a:rPr lang="de-DE" baseline="0" dirty="0" err="1" smtClean="0"/>
              <a:t>participants</a:t>
            </a:r>
            <a:r>
              <a:rPr lang="de-DE" baseline="0" dirty="0" smtClean="0"/>
              <a:t> </a:t>
            </a:r>
            <a:r>
              <a:rPr lang="de-DE" baseline="0" dirty="0" err="1" smtClean="0"/>
              <a:t>only</a:t>
            </a:r>
            <a:r>
              <a:rPr lang="de-DE" baseline="0" dirty="0" smtClean="0"/>
              <a:t> </a:t>
            </a:r>
            <a:r>
              <a:rPr lang="de-DE" baseline="0" dirty="0" err="1" smtClean="0"/>
              <a:t>required</a:t>
            </a:r>
            <a:r>
              <a:rPr lang="de-DE" baseline="0" dirty="0" smtClean="0"/>
              <a:t> </a:t>
            </a:r>
            <a:r>
              <a:rPr lang="de-DE" baseline="0" dirty="0" err="1" smtClean="0"/>
              <a:t>fields</a:t>
            </a:r>
            <a:r>
              <a:rPr lang="de-DE" baseline="0" dirty="0" smtClean="0"/>
              <a:t> </a:t>
            </a:r>
            <a:r>
              <a:rPr lang="de-DE" baseline="0" dirty="0" err="1" smtClean="0"/>
              <a:t>would</a:t>
            </a:r>
            <a:r>
              <a:rPr lang="de-DE" baseline="0" dirty="0" smtClean="0"/>
              <a:t> </a:t>
            </a:r>
            <a:r>
              <a:rPr lang="de-DE" baseline="0" dirty="0" err="1" smtClean="0"/>
              <a:t>be</a:t>
            </a:r>
            <a:r>
              <a:rPr lang="de-DE" baseline="0" dirty="0" smtClean="0"/>
              <a:t> </a:t>
            </a:r>
            <a:r>
              <a:rPr lang="de-DE" baseline="0" dirty="0" err="1" smtClean="0"/>
              <a:t>put</a:t>
            </a:r>
            <a:r>
              <a:rPr lang="de-DE" baseline="0" dirty="0" smtClean="0"/>
              <a:t> </a:t>
            </a:r>
            <a:r>
              <a:rPr lang="de-DE" baseline="0" dirty="0" err="1" smtClean="0"/>
              <a:t>forward</a:t>
            </a:r>
            <a:r>
              <a:rPr lang="de-DE" baseline="0" dirty="0" smtClean="0"/>
              <a:t>.</a:t>
            </a:r>
          </a:p>
          <a:p>
            <a:endParaRPr lang="de-DE" baseline="0" dirty="0" smtClean="0"/>
          </a:p>
          <a:p>
            <a:r>
              <a:rPr lang="de-DE" baseline="0" dirty="0" err="1" smtClean="0"/>
              <a:t>Participating</a:t>
            </a:r>
            <a:r>
              <a:rPr lang="de-DE" baseline="0" dirty="0" smtClean="0"/>
              <a:t> </a:t>
            </a:r>
            <a:r>
              <a:rPr lang="de-DE" baseline="0" dirty="0" err="1" smtClean="0"/>
              <a:t>cities</a:t>
            </a:r>
            <a:r>
              <a:rPr lang="de-DE" baseline="0" dirty="0" smtClean="0"/>
              <a:t> will </a:t>
            </a:r>
            <a:r>
              <a:rPr lang="de-DE" baseline="0" dirty="0" err="1" smtClean="0"/>
              <a:t>have</a:t>
            </a:r>
            <a:r>
              <a:rPr lang="de-DE" baseline="0" dirty="0" smtClean="0"/>
              <a:t> </a:t>
            </a:r>
            <a:r>
              <a:rPr lang="de-DE" baseline="0" dirty="0" err="1" smtClean="0"/>
              <a:t>the</a:t>
            </a:r>
            <a:r>
              <a:rPr lang="de-DE" baseline="0" dirty="0" smtClean="0"/>
              <a:t> </a:t>
            </a:r>
            <a:r>
              <a:rPr lang="de-DE" baseline="0" dirty="0" err="1" smtClean="0"/>
              <a:t>choice</a:t>
            </a:r>
            <a:r>
              <a:rPr lang="de-DE" baseline="0" dirty="0" smtClean="0"/>
              <a:t> </a:t>
            </a:r>
            <a:r>
              <a:rPr lang="de-DE" baseline="0" dirty="0" err="1" smtClean="0"/>
              <a:t>to</a:t>
            </a:r>
            <a:r>
              <a:rPr lang="de-DE" baseline="0" dirty="0" smtClean="0"/>
              <a:t> </a:t>
            </a:r>
            <a:r>
              <a:rPr lang="de-DE" baseline="0" dirty="0" err="1" smtClean="0"/>
              <a:t>enter</a:t>
            </a:r>
            <a:r>
              <a:rPr lang="de-DE" baseline="0" dirty="0" smtClean="0"/>
              <a:t> </a:t>
            </a:r>
            <a:r>
              <a:rPr lang="de-DE" baseline="0" dirty="0" err="1" smtClean="0"/>
              <a:t>the</a:t>
            </a:r>
            <a:r>
              <a:rPr lang="de-DE" baseline="0" dirty="0" smtClean="0"/>
              <a:t> </a:t>
            </a:r>
            <a:r>
              <a:rPr lang="de-DE" baseline="0" dirty="0" err="1" smtClean="0"/>
              <a:t>data</a:t>
            </a:r>
            <a:r>
              <a:rPr lang="de-DE" baseline="0" dirty="0" smtClean="0"/>
              <a:t> </a:t>
            </a:r>
            <a:r>
              <a:rPr lang="de-DE" baseline="0" dirty="0" err="1" smtClean="0"/>
              <a:t>either</a:t>
            </a:r>
            <a:r>
              <a:rPr lang="de-DE" baseline="0" dirty="0" smtClean="0"/>
              <a:t> </a:t>
            </a:r>
            <a:r>
              <a:rPr lang="de-DE" baseline="0" dirty="0" err="1" smtClean="0"/>
              <a:t>using</a:t>
            </a:r>
            <a:r>
              <a:rPr lang="de-DE" baseline="0" dirty="0" smtClean="0"/>
              <a:t> </a:t>
            </a:r>
            <a:r>
              <a:rPr lang="de-DE" baseline="0" dirty="0" err="1" smtClean="0"/>
              <a:t>the</a:t>
            </a:r>
            <a:r>
              <a:rPr lang="de-DE" baseline="0" dirty="0" smtClean="0"/>
              <a:t> online </a:t>
            </a:r>
            <a:r>
              <a:rPr lang="de-DE" baseline="0" dirty="0" err="1" smtClean="0"/>
              <a:t>data</a:t>
            </a:r>
            <a:r>
              <a:rPr lang="de-DE" baseline="0" dirty="0" smtClean="0"/>
              <a:t> </a:t>
            </a:r>
            <a:r>
              <a:rPr lang="de-DE" baseline="0" dirty="0" err="1" smtClean="0"/>
              <a:t>entry</a:t>
            </a:r>
            <a:r>
              <a:rPr lang="de-DE" baseline="0" dirty="0" smtClean="0"/>
              <a:t> form (</a:t>
            </a:r>
            <a:r>
              <a:rPr lang="de-DE" baseline="0" dirty="0" err="1" smtClean="0"/>
              <a:t>the</a:t>
            </a:r>
            <a:r>
              <a:rPr lang="de-DE" baseline="0" dirty="0" smtClean="0"/>
              <a:t> </a:t>
            </a:r>
            <a:r>
              <a:rPr lang="de-DE" baseline="0" dirty="0" err="1" smtClean="0"/>
              <a:t>website</a:t>
            </a:r>
            <a:r>
              <a:rPr lang="de-DE" baseline="0" dirty="0" smtClean="0"/>
              <a:t>) </a:t>
            </a:r>
            <a:r>
              <a:rPr lang="de-DE" baseline="0" dirty="0" err="1" smtClean="0"/>
              <a:t>or</a:t>
            </a:r>
            <a:r>
              <a:rPr lang="de-DE" baseline="0" dirty="0" smtClean="0"/>
              <a:t> </a:t>
            </a:r>
            <a:r>
              <a:rPr lang="de-DE" baseline="0" dirty="0" err="1" smtClean="0"/>
              <a:t>the</a:t>
            </a:r>
            <a:r>
              <a:rPr lang="de-DE" baseline="0" dirty="0" smtClean="0"/>
              <a:t> offline </a:t>
            </a:r>
            <a:r>
              <a:rPr lang="de-DE" baseline="0" dirty="0" err="1" smtClean="0"/>
              <a:t>data</a:t>
            </a:r>
            <a:r>
              <a:rPr lang="de-DE" baseline="0" dirty="0" smtClean="0"/>
              <a:t> </a:t>
            </a:r>
            <a:r>
              <a:rPr lang="de-DE" baseline="0" dirty="0" err="1" smtClean="0"/>
              <a:t>entry</a:t>
            </a:r>
            <a:r>
              <a:rPr lang="de-DE" baseline="0" dirty="0" smtClean="0"/>
              <a:t> form </a:t>
            </a:r>
            <a:r>
              <a:rPr lang="de-DE" baseline="0" dirty="0" err="1" smtClean="0"/>
              <a:t>which</a:t>
            </a:r>
            <a:r>
              <a:rPr lang="de-DE" baseline="0" dirty="0" smtClean="0"/>
              <a:t> </a:t>
            </a:r>
            <a:r>
              <a:rPr lang="de-DE" baseline="0" dirty="0" err="1" smtClean="0"/>
              <a:t>is</a:t>
            </a:r>
            <a:r>
              <a:rPr lang="de-DE" baseline="0" dirty="0" smtClean="0"/>
              <a:t> </a:t>
            </a:r>
            <a:r>
              <a:rPr lang="de-DE" baseline="0" dirty="0" err="1" smtClean="0"/>
              <a:t>basically</a:t>
            </a:r>
            <a:r>
              <a:rPr lang="de-DE" baseline="0" dirty="0" smtClean="0"/>
              <a:t> an </a:t>
            </a:r>
            <a:r>
              <a:rPr lang="de-DE" baseline="0" dirty="0" err="1" smtClean="0"/>
              <a:t>excel</a:t>
            </a:r>
            <a:r>
              <a:rPr lang="de-DE" baseline="0" dirty="0" smtClean="0"/>
              <a:t> </a:t>
            </a:r>
            <a:r>
              <a:rPr lang="de-DE" baseline="0" dirty="0" err="1" smtClean="0"/>
              <a:t>spreadsheet</a:t>
            </a:r>
            <a:r>
              <a:rPr lang="de-DE" baseline="0" dirty="0" smtClean="0"/>
              <a:t> </a:t>
            </a:r>
            <a:r>
              <a:rPr lang="de-DE" baseline="0" dirty="0" err="1" smtClean="0"/>
              <a:t>with</a:t>
            </a:r>
            <a:r>
              <a:rPr lang="de-DE" baseline="0" dirty="0" smtClean="0"/>
              <a:t> </a:t>
            </a:r>
            <a:r>
              <a:rPr lang="de-DE" baseline="0" dirty="0" err="1" smtClean="0"/>
              <a:t>macros</a:t>
            </a:r>
            <a:r>
              <a:rPr lang="de-DE" baseline="0" dirty="0" smtClean="0"/>
              <a:t>.</a:t>
            </a:r>
          </a:p>
          <a:p>
            <a:endParaRPr lang="de-DE" baseline="0" dirty="0" smtClean="0"/>
          </a:p>
          <a:p>
            <a:r>
              <a:rPr lang="de-DE" baseline="0" dirty="0" err="1" smtClean="0"/>
              <a:t>For</a:t>
            </a:r>
            <a:r>
              <a:rPr lang="de-DE" baseline="0" dirty="0" smtClean="0"/>
              <a:t> European </a:t>
            </a:r>
            <a:r>
              <a:rPr lang="de-DE" baseline="0" dirty="0" err="1" smtClean="0"/>
              <a:t>cities</a:t>
            </a:r>
            <a:r>
              <a:rPr lang="de-DE" baseline="0" dirty="0" smtClean="0"/>
              <a:t>, </a:t>
            </a:r>
            <a:r>
              <a:rPr lang="de-DE" baseline="0" dirty="0" err="1" smtClean="0"/>
              <a:t>the</a:t>
            </a:r>
            <a:r>
              <a:rPr lang="de-DE" baseline="0" dirty="0" smtClean="0"/>
              <a:t> </a:t>
            </a:r>
            <a:r>
              <a:rPr lang="de-DE" baseline="0" dirty="0" err="1" smtClean="0"/>
              <a:t>possibility</a:t>
            </a:r>
            <a:r>
              <a:rPr lang="de-DE" baseline="0" dirty="0" smtClean="0"/>
              <a:t> </a:t>
            </a:r>
            <a:r>
              <a:rPr lang="de-DE" baseline="0" dirty="0" err="1" smtClean="0"/>
              <a:t>to</a:t>
            </a:r>
            <a:r>
              <a:rPr lang="de-DE" baseline="0" dirty="0" smtClean="0"/>
              <a:t> </a:t>
            </a:r>
            <a:r>
              <a:rPr lang="de-DE" baseline="0" dirty="0" err="1" smtClean="0"/>
              <a:t>upload</a:t>
            </a:r>
            <a:r>
              <a:rPr lang="de-DE" baseline="0" dirty="0" smtClean="0"/>
              <a:t> </a:t>
            </a:r>
            <a:r>
              <a:rPr lang="de-DE" baseline="0" dirty="0" err="1" smtClean="0"/>
              <a:t>Covenant</a:t>
            </a:r>
            <a:r>
              <a:rPr lang="de-DE" baseline="0" dirty="0" smtClean="0"/>
              <a:t> </a:t>
            </a:r>
            <a:r>
              <a:rPr lang="de-DE" baseline="0" dirty="0" err="1" smtClean="0"/>
              <a:t>of</a:t>
            </a:r>
            <a:r>
              <a:rPr lang="de-DE" baseline="0" dirty="0" smtClean="0"/>
              <a:t> Mayor GHG </a:t>
            </a:r>
            <a:r>
              <a:rPr lang="de-DE" baseline="0" dirty="0" err="1" smtClean="0"/>
              <a:t>inventory</a:t>
            </a:r>
            <a:r>
              <a:rPr lang="de-DE" baseline="0" dirty="0" smtClean="0"/>
              <a:t> </a:t>
            </a:r>
            <a:r>
              <a:rPr lang="de-DE" baseline="0" dirty="0" err="1" smtClean="0"/>
              <a:t>sheet</a:t>
            </a:r>
            <a:r>
              <a:rPr lang="de-DE" baseline="0" dirty="0" smtClean="0"/>
              <a:t> will </a:t>
            </a:r>
            <a:r>
              <a:rPr lang="de-DE" baseline="0" dirty="0" err="1" smtClean="0"/>
              <a:t>be</a:t>
            </a:r>
            <a:r>
              <a:rPr lang="de-DE" baseline="0" dirty="0" smtClean="0"/>
              <a:t> </a:t>
            </a:r>
            <a:r>
              <a:rPr lang="de-DE" baseline="0" dirty="0" err="1" smtClean="0"/>
              <a:t>allowed</a:t>
            </a:r>
            <a:r>
              <a:rPr lang="de-DE" baseline="0" dirty="0" smtClean="0"/>
              <a:t>.</a:t>
            </a:r>
          </a:p>
          <a:p>
            <a:endParaRPr lang="de-DE" baseline="0" dirty="0" smtClean="0"/>
          </a:p>
          <a:p>
            <a:r>
              <a:rPr lang="de-DE" b="1" baseline="0" dirty="0" smtClean="0"/>
              <a:t>The final </a:t>
            </a:r>
            <a:r>
              <a:rPr lang="de-DE" b="1" baseline="0" dirty="0" err="1" smtClean="0"/>
              <a:t>version</a:t>
            </a:r>
            <a:r>
              <a:rPr lang="de-DE" b="1" baseline="0" dirty="0" smtClean="0"/>
              <a:t> </a:t>
            </a:r>
            <a:r>
              <a:rPr lang="de-DE" b="1" baseline="0" dirty="0" err="1" smtClean="0"/>
              <a:t>of</a:t>
            </a:r>
            <a:r>
              <a:rPr lang="de-DE" b="1" baseline="0" dirty="0" smtClean="0"/>
              <a:t> </a:t>
            </a:r>
            <a:r>
              <a:rPr lang="de-DE" b="1" baseline="0" dirty="0" err="1" smtClean="0"/>
              <a:t>the</a:t>
            </a:r>
            <a:r>
              <a:rPr lang="de-DE" b="1" baseline="0" dirty="0" smtClean="0"/>
              <a:t> </a:t>
            </a:r>
            <a:r>
              <a:rPr lang="de-DE" b="1" baseline="0" dirty="0" err="1" smtClean="0"/>
              <a:t>registry</a:t>
            </a:r>
            <a:r>
              <a:rPr lang="de-DE" b="1" baseline="0" dirty="0" smtClean="0"/>
              <a:t> </a:t>
            </a:r>
            <a:r>
              <a:rPr lang="de-DE" b="1" baseline="0" dirty="0" err="1" smtClean="0"/>
              <a:t>might</a:t>
            </a:r>
            <a:r>
              <a:rPr lang="de-DE" b="1" baseline="0" dirty="0" smtClean="0"/>
              <a:t> </a:t>
            </a:r>
            <a:r>
              <a:rPr lang="de-DE" b="1" baseline="0" dirty="0" err="1" smtClean="0"/>
              <a:t>differ</a:t>
            </a:r>
            <a:r>
              <a:rPr lang="de-DE" b="1" baseline="0" dirty="0" smtClean="0"/>
              <a:t> </a:t>
            </a:r>
            <a:r>
              <a:rPr lang="de-DE" b="1" baseline="0" dirty="0" err="1" smtClean="0"/>
              <a:t>from</a:t>
            </a:r>
            <a:r>
              <a:rPr lang="de-DE" b="1" baseline="0" dirty="0" smtClean="0"/>
              <a:t> </a:t>
            </a:r>
            <a:r>
              <a:rPr lang="de-DE" b="1" baseline="0" dirty="0" err="1" smtClean="0"/>
              <a:t>the</a:t>
            </a:r>
            <a:r>
              <a:rPr lang="de-DE" b="1" baseline="0" dirty="0" smtClean="0"/>
              <a:t> </a:t>
            </a:r>
            <a:r>
              <a:rPr lang="de-DE" b="1" baseline="0" dirty="0" err="1" smtClean="0"/>
              <a:t>one</a:t>
            </a:r>
            <a:r>
              <a:rPr lang="de-DE" b="1" baseline="0" dirty="0" smtClean="0"/>
              <a:t> </a:t>
            </a:r>
            <a:r>
              <a:rPr lang="de-DE" b="1" baseline="0" dirty="0" err="1" smtClean="0"/>
              <a:t>presented</a:t>
            </a:r>
            <a:r>
              <a:rPr lang="de-DE" b="1" baseline="0" dirty="0" smtClean="0"/>
              <a:t> </a:t>
            </a:r>
            <a:r>
              <a:rPr lang="de-DE" b="1" baseline="0" dirty="0" err="1" smtClean="0"/>
              <a:t>here</a:t>
            </a:r>
            <a:r>
              <a:rPr lang="de-DE" b="1" baseline="0" dirty="0" smtClean="0"/>
              <a:t> </a:t>
            </a:r>
            <a:r>
              <a:rPr lang="de-DE" b="1" baseline="0" dirty="0" err="1" smtClean="0"/>
              <a:t>as</a:t>
            </a:r>
            <a:r>
              <a:rPr lang="de-DE" b="1" baseline="0" dirty="0" smtClean="0"/>
              <a:t> </a:t>
            </a:r>
            <a:r>
              <a:rPr lang="de-DE" b="1" baseline="0" dirty="0" err="1" smtClean="0"/>
              <a:t>there</a:t>
            </a:r>
            <a:r>
              <a:rPr lang="de-DE" b="1" baseline="0" dirty="0" smtClean="0"/>
              <a:t> </a:t>
            </a:r>
            <a:r>
              <a:rPr lang="de-DE" b="1" baseline="0" dirty="0" err="1" smtClean="0"/>
              <a:t>might</a:t>
            </a:r>
            <a:r>
              <a:rPr lang="de-DE" b="1" baseline="0" dirty="0" smtClean="0"/>
              <a:t> </a:t>
            </a:r>
            <a:r>
              <a:rPr lang="de-DE" b="1" baseline="0" dirty="0" err="1" smtClean="0"/>
              <a:t>be</a:t>
            </a:r>
            <a:r>
              <a:rPr lang="de-DE" b="1" baseline="0" dirty="0" smtClean="0"/>
              <a:t> </a:t>
            </a:r>
            <a:r>
              <a:rPr lang="de-DE" b="1" baseline="0" dirty="0" err="1" smtClean="0"/>
              <a:t>some</a:t>
            </a:r>
            <a:r>
              <a:rPr lang="de-DE" b="1" baseline="0" dirty="0" smtClean="0"/>
              <a:t> last </a:t>
            </a:r>
            <a:r>
              <a:rPr lang="de-DE" b="1" baseline="0" dirty="0" err="1" smtClean="0"/>
              <a:t>minute</a:t>
            </a:r>
            <a:r>
              <a:rPr lang="de-DE" b="1" baseline="0" dirty="0" smtClean="0"/>
              <a:t> </a:t>
            </a:r>
            <a:r>
              <a:rPr lang="de-DE" b="1" baseline="0" dirty="0" err="1" smtClean="0"/>
              <a:t>changes</a:t>
            </a:r>
            <a:r>
              <a:rPr lang="de-DE" b="1" baseline="0" dirty="0" smtClean="0"/>
              <a:t>.</a:t>
            </a:r>
            <a:endParaRPr lang="de-DE" b="1" baseline="0" dirty="0" smtClean="0"/>
          </a:p>
        </p:txBody>
      </p:sp>
      <p:sp>
        <p:nvSpPr>
          <p:cNvPr id="4" name="Slide Number Placeholder 3"/>
          <p:cNvSpPr>
            <a:spLocks noGrp="1"/>
          </p:cNvSpPr>
          <p:nvPr>
            <p:ph type="sldNum" sz="quarter" idx="10"/>
          </p:nvPr>
        </p:nvSpPr>
        <p:spPr/>
        <p:txBody>
          <a:bodyPr/>
          <a:lstStyle/>
          <a:p>
            <a:pPr>
              <a:defRPr/>
            </a:pPr>
            <a:fld id="{160C53F7-9B9A-4CBE-A07A-023AFB12DD1A}" type="slidenum">
              <a:rPr lang="en-IE" smtClean="0"/>
              <a:pPr>
                <a:defRPr/>
              </a:pPr>
              <a:t>16</a:t>
            </a:fld>
            <a:endParaRPr lang="en-IE"/>
          </a:p>
        </p:txBody>
      </p:sp>
    </p:spTree>
    <p:extLst>
      <p:ext uri="{BB962C8B-B14F-4D97-AF65-F5344CB8AC3E}">
        <p14:creationId xmlns:p14="http://schemas.microsoft.com/office/powerpoint/2010/main" val="595199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H" dirty="0" smtClean="0"/>
              <a:t>Focus on mitigation actions</a:t>
            </a:r>
          </a:p>
          <a:p>
            <a:pPr eaLnBrk="1" hangingPunct="1">
              <a:spcBef>
                <a:spcPct val="0"/>
              </a:spcBef>
            </a:pPr>
            <a:endParaRPr lang="fr-CH"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de-DE" b="1" baseline="0" dirty="0" smtClean="0"/>
              <a:t>The final </a:t>
            </a:r>
            <a:r>
              <a:rPr lang="de-DE" b="1" baseline="0" dirty="0" err="1" smtClean="0"/>
              <a:t>version</a:t>
            </a:r>
            <a:r>
              <a:rPr lang="de-DE" b="1" baseline="0" dirty="0" smtClean="0"/>
              <a:t> </a:t>
            </a:r>
            <a:r>
              <a:rPr lang="de-DE" b="1" baseline="0" dirty="0" err="1" smtClean="0"/>
              <a:t>of</a:t>
            </a:r>
            <a:r>
              <a:rPr lang="de-DE" b="1" baseline="0" dirty="0" smtClean="0"/>
              <a:t> </a:t>
            </a:r>
            <a:r>
              <a:rPr lang="de-DE" b="1" baseline="0" dirty="0" err="1" smtClean="0"/>
              <a:t>the</a:t>
            </a:r>
            <a:r>
              <a:rPr lang="de-DE" b="1" baseline="0" dirty="0" smtClean="0"/>
              <a:t> </a:t>
            </a:r>
            <a:r>
              <a:rPr lang="de-DE" b="1" baseline="0" dirty="0" err="1" smtClean="0"/>
              <a:t>registry</a:t>
            </a:r>
            <a:r>
              <a:rPr lang="de-DE" b="1" baseline="0" dirty="0" smtClean="0"/>
              <a:t> </a:t>
            </a:r>
            <a:r>
              <a:rPr lang="de-DE" b="1" baseline="0" dirty="0" err="1" smtClean="0"/>
              <a:t>might</a:t>
            </a:r>
            <a:r>
              <a:rPr lang="de-DE" b="1" baseline="0" dirty="0" smtClean="0"/>
              <a:t> </a:t>
            </a:r>
            <a:r>
              <a:rPr lang="de-DE" b="1" baseline="0" dirty="0" err="1" smtClean="0"/>
              <a:t>differ</a:t>
            </a:r>
            <a:r>
              <a:rPr lang="de-DE" b="1" baseline="0" dirty="0" smtClean="0"/>
              <a:t> </a:t>
            </a:r>
            <a:r>
              <a:rPr lang="de-DE" b="1" baseline="0" dirty="0" err="1" smtClean="0"/>
              <a:t>from</a:t>
            </a:r>
            <a:r>
              <a:rPr lang="de-DE" b="1" baseline="0" dirty="0" smtClean="0"/>
              <a:t> </a:t>
            </a:r>
            <a:r>
              <a:rPr lang="de-DE" b="1" baseline="0" dirty="0" err="1" smtClean="0"/>
              <a:t>the</a:t>
            </a:r>
            <a:r>
              <a:rPr lang="de-DE" b="1" baseline="0" dirty="0" smtClean="0"/>
              <a:t> </a:t>
            </a:r>
            <a:r>
              <a:rPr lang="de-DE" b="1" baseline="0" dirty="0" err="1" smtClean="0"/>
              <a:t>one</a:t>
            </a:r>
            <a:r>
              <a:rPr lang="de-DE" b="1" baseline="0" dirty="0" smtClean="0"/>
              <a:t> </a:t>
            </a:r>
            <a:r>
              <a:rPr lang="de-DE" b="1" baseline="0" dirty="0" err="1" smtClean="0"/>
              <a:t>presented</a:t>
            </a:r>
            <a:r>
              <a:rPr lang="de-DE" b="1" baseline="0" dirty="0" smtClean="0"/>
              <a:t> </a:t>
            </a:r>
            <a:r>
              <a:rPr lang="de-DE" b="1" baseline="0" dirty="0" err="1" smtClean="0"/>
              <a:t>here</a:t>
            </a:r>
            <a:r>
              <a:rPr lang="de-DE" b="1" baseline="0" dirty="0" smtClean="0"/>
              <a:t> </a:t>
            </a:r>
            <a:r>
              <a:rPr lang="de-DE" b="1" baseline="0" dirty="0" err="1" smtClean="0"/>
              <a:t>as</a:t>
            </a:r>
            <a:r>
              <a:rPr lang="de-DE" b="1" baseline="0" dirty="0" smtClean="0"/>
              <a:t> </a:t>
            </a:r>
            <a:r>
              <a:rPr lang="de-DE" b="1" baseline="0" dirty="0" err="1" smtClean="0"/>
              <a:t>there</a:t>
            </a:r>
            <a:r>
              <a:rPr lang="de-DE" b="1" baseline="0" dirty="0" smtClean="0"/>
              <a:t> </a:t>
            </a:r>
            <a:r>
              <a:rPr lang="de-DE" b="1" baseline="0" dirty="0" err="1" smtClean="0"/>
              <a:t>might</a:t>
            </a:r>
            <a:r>
              <a:rPr lang="de-DE" b="1" baseline="0" dirty="0" smtClean="0"/>
              <a:t> </a:t>
            </a:r>
            <a:r>
              <a:rPr lang="de-DE" b="1" baseline="0" dirty="0" err="1" smtClean="0"/>
              <a:t>be</a:t>
            </a:r>
            <a:r>
              <a:rPr lang="de-DE" b="1" baseline="0" dirty="0" smtClean="0"/>
              <a:t> </a:t>
            </a:r>
            <a:r>
              <a:rPr lang="de-DE" b="1" baseline="0" dirty="0" err="1" smtClean="0"/>
              <a:t>some</a:t>
            </a:r>
            <a:r>
              <a:rPr lang="de-DE" b="1" baseline="0" dirty="0" smtClean="0"/>
              <a:t> last </a:t>
            </a:r>
            <a:r>
              <a:rPr lang="de-DE" b="1" baseline="0" dirty="0" err="1" smtClean="0"/>
              <a:t>minute</a:t>
            </a:r>
            <a:r>
              <a:rPr lang="de-DE" b="1" baseline="0" dirty="0" smtClean="0"/>
              <a:t> </a:t>
            </a:r>
            <a:r>
              <a:rPr lang="de-DE" b="1" baseline="0" dirty="0" err="1" smtClean="0"/>
              <a:t>changes</a:t>
            </a:r>
            <a:r>
              <a:rPr lang="de-DE" b="1" baseline="0" dirty="0" smtClean="0"/>
              <a:t>.</a:t>
            </a:r>
          </a:p>
          <a:p>
            <a:pPr eaLnBrk="1" hangingPunct="1">
              <a:spcBef>
                <a:spcPct val="0"/>
              </a:spcBef>
            </a:pPr>
            <a:endParaRPr lang="en-US" b="1" dirty="0" smtClean="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C40D903-D2F5-409C-B12E-B00820DF50F6}"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H" dirty="0" smtClean="0"/>
              <a:t>Focus </a:t>
            </a:r>
            <a:r>
              <a:rPr lang="fr-CH" dirty="0" smtClean="0"/>
              <a:t>on mitigation actions</a:t>
            </a:r>
          </a:p>
          <a:p>
            <a:pPr marL="0" marR="0" indent="0" algn="l" defTabSz="914400" rtl="0" eaLnBrk="1" fontAlgn="base" latinLnBrk="0" hangingPunct="1">
              <a:lnSpc>
                <a:spcPct val="100000"/>
              </a:lnSpc>
              <a:spcBef>
                <a:spcPct val="0"/>
              </a:spcBef>
              <a:spcAft>
                <a:spcPct val="0"/>
              </a:spcAft>
              <a:buClrTx/>
              <a:buSzTx/>
              <a:buFontTx/>
              <a:buNone/>
              <a:tabLst/>
              <a:defRPr/>
            </a:pPr>
            <a:r>
              <a:rPr lang="de-DE" b="1" baseline="0" dirty="0" smtClean="0"/>
              <a:t>The final </a:t>
            </a:r>
            <a:r>
              <a:rPr lang="de-DE" b="1" baseline="0" dirty="0" err="1" smtClean="0"/>
              <a:t>version</a:t>
            </a:r>
            <a:r>
              <a:rPr lang="de-DE" b="1" baseline="0" dirty="0" smtClean="0"/>
              <a:t> </a:t>
            </a:r>
            <a:r>
              <a:rPr lang="de-DE" b="1" baseline="0" dirty="0" err="1" smtClean="0"/>
              <a:t>of</a:t>
            </a:r>
            <a:r>
              <a:rPr lang="de-DE" b="1" baseline="0" dirty="0" smtClean="0"/>
              <a:t> </a:t>
            </a:r>
            <a:r>
              <a:rPr lang="de-DE" b="1" baseline="0" dirty="0" err="1" smtClean="0"/>
              <a:t>the</a:t>
            </a:r>
            <a:r>
              <a:rPr lang="de-DE" b="1" baseline="0" dirty="0" smtClean="0"/>
              <a:t> </a:t>
            </a:r>
            <a:r>
              <a:rPr lang="de-DE" b="1" baseline="0" dirty="0" err="1" smtClean="0"/>
              <a:t>registry</a:t>
            </a:r>
            <a:r>
              <a:rPr lang="de-DE" b="1" baseline="0" dirty="0" smtClean="0"/>
              <a:t> </a:t>
            </a:r>
            <a:r>
              <a:rPr lang="de-DE" b="1" baseline="0" dirty="0" err="1" smtClean="0"/>
              <a:t>might</a:t>
            </a:r>
            <a:r>
              <a:rPr lang="de-DE" b="1" baseline="0" dirty="0" smtClean="0"/>
              <a:t> </a:t>
            </a:r>
            <a:r>
              <a:rPr lang="de-DE" b="1" baseline="0" dirty="0" err="1" smtClean="0"/>
              <a:t>differ</a:t>
            </a:r>
            <a:r>
              <a:rPr lang="de-DE" b="1" baseline="0" dirty="0" smtClean="0"/>
              <a:t> </a:t>
            </a:r>
            <a:r>
              <a:rPr lang="de-DE" b="1" baseline="0" dirty="0" err="1" smtClean="0"/>
              <a:t>from</a:t>
            </a:r>
            <a:r>
              <a:rPr lang="de-DE" b="1" baseline="0" dirty="0" smtClean="0"/>
              <a:t> </a:t>
            </a:r>
            <a:r>
              <a:rPr lang="de-DE" b="1" baseline="0" dirty="0" err="1" smtClean="0"/>
              <a:t>the</a:t>
            </a:r>
            <a:r>
              <a:rPr lang="de-DE" b="1" baseline="0" dirty="0" smtClean="0"/>
              <a:t> </a:t>
            </a:r>
            <a:r>
              <a:rPr lang="de-DE" b="1" baseline="0" dirty="0" err="1" smtClean="0"/>
              <a:t>one</a:t>
            </a:r>
            <a:r>
              <a:rPr lang="de-DE" b="1" baseline="0" dirty="0" smtClean="0"/>
              <a:t> </a:t>
            </a:r>
            <a:r>
              <a:rPr lang="de-DE" b="1" baseline="0" dirty="0" err="1" smtClean="0"/>
              <a:t>presented</a:t>
            </a:r>
            <a:r>
              <a:rPr lang="de-DE" b="1" baseline="0" dirty="0" smtClean="0"/>
              <a:t> </a:t>
            </a:r>
            <a:r>
              <a:rPr lang="de-DE" b="1" baseline="0" dirty="0" err="1" smtClean="0"/>
              <a:t>here</a:t>
            </a:r>
            <a:r>
              <a:rPr lang="de-DE" b="1" baseline="0" dirty="0" smtClean="0"/>
              <a:t> </a:t>
            </a:r>
            <a:r>
              <a:rPr lang="de-DE" b="1" baseline="0" dirty="0" err="1" smtClean="0"/>
              <a:t>as</a:t>
            </a:r>
            <a:r>
              <a:rPr lang="de-DE" b="1" baseline="0" dirty="0" smtClean="0"/>
              <a:t> </a:t>
            </a:r>
            <a:r>
              <a:rPr lang="de-DE" b="1" baseline="0" dirty="0" err="1" smtClean="0"/>
              <a:t>there</a:t>
            </a:r>
            <a:r>
              <a:rPr lang="de-DE" b="1" baseline="0" dirty="0" smtClean="0"/>
              <a:t> </a:t>
            </a:r>
            <a:r>
              <a:rPr lang="de-DE" b="1" baseline="0" dirty="0" err="1" smtClean="0"/>
              <a:t>might</a:t>
            </a:r>
            <a:r>
              <a:rPr lang="de-DE" b="1" baseline="0" dirty="0" smtClean="0"/>
              <a:t> </a:t>
            </a:r>
            <a:r>
              <a:rPr lang="de-DE" b="1" baseline="0" dirty="0" err="1" smtClean="0"/>
              <a:t>be</a:t>
            </a:r>
            <a:r>
              <a:rPr lang="de-DE" b="1" baseline="0" dirty="0" smtClean="0"/>
              <a:t> </a:t>
            </a:r>
            <a:r>
              <a:rPr lang="de-DE" b="1" baseline="0" dirty="0" err="1" smtClean="0"/>
              <a:t>some</a:t>
            </a:r>
            <a:r>
              <a:rPr lang="de-DE" b="1" baseline="0" dirty="0" smtClean="0"/>
              <a:t> last </a:t>
            </a:r>
            <a:r>
              <a:rPr lang="de-DE" b="1" baseline="0" dirty="0" err="1" smtClean="0"/>
              <a:t>minute</a:t>
            </a:r>
            <a:r>
              <a:rPr lang="de-DE" b="1" baseline="0" dirty="0" smtClean="0"/>
              <a:t> </a:t>
            </a:r>
            <a:r>
              <a:rPr lang="de-DE" b="1" baseline="0" dirty="0" err="1" smtClean="0"/>
              <a:t>changes</a:t>
            </a:r>
            <a:r>
              <a:rPr lang="de-DE" b="1" baseline="0" dirty="0" smtClean="0"/>
              <a:t>.</a:t>
            </a:r>
          </a:p>
          <a:p>
            <a:pPr eaLnBrk="1" hangingPunct="1">
              <a:spcBef>
                <a:spcPct val="0"/>
              </a:spcBef>
            </a:pPr>
            <a:endParaRPr lang="en-US" dirty="0" smtClean="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D014E65-3CDF-4D10-9DAB-62F7AB5CC4B1}"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H" dirty="0" smtClean="0"/>
              <a:t>Focus on </a:t>
            </a:r>
            <a:r>
              <a:rPr lang="fr-CH" dirty="0" smtClean="0"/>
              <a:t>mitigation actions</a:t>
            </a:r>
          </a:p>
          <a:p>
            <a:pPr marL="0" marR="0" indent="0" algn="l" defTabSz="914400" rtl="0" eaLnBrk="1" fontAlgn="base" latinLnBrk="0" hangingPunct="1">
              <a:lnSpc>
                <a:spcPct val="100000"/>
              </a:lnSpc>
              <a:spcBef>
                <a:spcPct val="0"/>
              </a:spcBef>
              <a:spcAft>
                <a:spcPct val="0"/>
              </a:spcAft>
              <a:buClrTx/>
              <a:buSzTx/>
              <a:buFontTx/>
              <a:buNone/>
              <a:tabLst/>
              <a:defRPr/>
            </a:pPr>
            <a:r>
              <a:rPr lang="de-DE" b="1" baseline="0" dirty="0" smtClean="0"/>
              <a:t>The final </a:t>
            </a:r>
            <a:r>
              <a:rPr lang="de-DE" b="1" baseline="0" dirty="0" err="1" smtClean="0"/>
              <a:t>version</a:t>
            </a:r>
            <a:r>
              <a:rPr lang="de-DE" b="1" baseline="0" dirty="0" smtClean="0"/>
              <a:t> </a:t>
            </a:r>
            <a:r>
              <a:rPr lang="de-DE" b="1" baseline="0" dirty="0" err="1" smtClean="0"/>
              <a:t>of</a:t>
            </a:r>
            <a:r>
              <a:rPr lang="de-DE" b="1" baseline="0" dirty="0" smtClean="0"/>
              <a:t> </a:t>
            </a:r>
            <a:r>
              <a:rPr lang="de-DE" b="1" baseline="0" dirty="0" err="1" smtClean="0"/>
              <a:t>the</a:t>
            </a:r>
            <a:r>
              <a:rPr lang="de-DE" b="1" baseline="0" dirty="0" smtClean="0"/>
              <a:t> </a:t>
            </a:r>
            <a:r>
              <a:rPr lang="de-DE" b="1" baseline="0" dirty="0" err="1" smtClean="0"/>
              <a:t>registry</a:t>
            </a:r>
            <a:r>
              <a:rPr lang="de-DE" b="1" baseline="0" dirty="0" smtClean="0"/>
              <a:t> </a:t>
            </a:r>
            <a:r>
              <a:rPr lang="de-DE" b="1" baseline="0" dirty="0" err="1" smtClean="0"/>
              <a:t>might</a:t>
            </a:r>
            <a:r>
              <a:rPr lang="de-DE" b="1" baseline="0" dirty="0" smtClean="0"/>
              <a:t> </a:t>
            </a:r>
            <a:r>
              <a:rPr lang="de-DE" b="1" baseline="0" dirty="0" err="1" smtClean="0"/>
              <a:t>differ</a:t>
            </a:r>
            <a:r>
              <a:rPr lang="de-DE" b="1" baseline="0" dirty="0" smtClean="0"/>
              <a:t> </a:t>
            </a:r>
            <a:r>
              <a:rPr lang="de-DE" b="1" baseline="0" dirty="0" err="1" smtClean="0"/>
              <a:t>from</a:t>
            </a:r>
            <a:r>
              <a:rPr lang="de-DE" b="1" baseline="0" dirty="0" smtClean="0"/>
              <a:t> </a:t>
            </a:r>
            <a:r>
              <a:rPr lang="de-DE" b="1" baseline="0" dirty="0" err="1" smtClean="0"/>
              <a:t>the</a:t>
            </a:r>
            <a:r>
              <a:rPr lang="de-DE" b="1" baseline="0" dirty="0" smtClean="0"/>
              <a:t> </a:t>
            </a:r>
            <a:r>
              <a:rPr lang="de-DE" b="1" baseline="0" dirty="0" err="1" smtClean="0"/>
              <a:t>one</a:t>
            </a:r>
            <a:r>
              <a:rPr lang="de-DE" b="1" baseline="0" dirty="0" smtClean="0"/>
              <a:t> </a:t>
            </a:r>
            <a:r>
              <a:rPr lang="de-DE" b="1" baseline="0" dirty="0" err="1" smtClean="0"/>
              <a:t>presented</a:t>
            </a:r>
            <a:r>
              <a:rPr lang="de-DE" b="1" baseline="0" dirty="0" smtClean="0"/>
              <a:t> </a:t>
            </a:r>
            <a:r>
              <a:rPr lang="de-DE" b="1" baseline="0" dirty="0" err="1" smtClean="0"/>
              <a:t>here</a:t>
            </a:r>
            <a:r>
              <a:rPr lang="de-DE" b="1" baseline="0" dirty="0" smtClean="0"/>
              <a:t> </a:t>
            </a:r>
            <a:r>
              <a:rPr lang="de-DE" b="1" baseline="0" dirty="0" err="1" smtClean="0"/>
              <a:t>as</a:t>
            </a:r>
            <a:r>
              <a:rPr lang="de-DE" b="1" baseline="0" dirty="0" smtClean="0"/>
              <a:t> </a:t>
            </a:r>
            <a:r>
              <a:rPr lang="de-DE" b="1" baseline="0" dirty="0" err="1" smtClean="0"/>
              <a:t>there</a:t>
            </a:r>
            <a:r>
              <a:rPr lang="de-DE" b="1" baseline="0" dirty="0" smtClean="0"/>
              <a:t> </a:t>
            </a:r>
            <a:r>
              <a:rPr lang="de-DE" b="1" baseline="0" dirty="0" err="1" smtClean="0"/>
              <a:t>might</a:t>
            </a:r>
            <a:r>
              <a:rPr lang="de-DE" b="1" baseline="0" dirty="0" smtClean="0"/>
              <a:t> </a:t>
            </a:r>
            <a:r>
              <a:rPr lang="de-DE" b="1" baseline="0" dirty="0" err="1" smtClean="0"/>
              <a:t>be</a:t>
            </a:r>
            <a:r>
              <a:rPr lang="de-DE" b="1" baseline="0" dirty="0" smtClean="0"/>
              <a:t> </a:t>
            </a:r>
            <a:r>
              <a:rPr lang="de-DE" b="1" baseline="0" dirty="0" err="1" smtClean="0"/>
              <a:t>some</a:t>
            </a:r>
            <a:r>
              <a:rPr lang="de-DE" b="1" baseline="0" dirty="0" smtClean="0"/>
              <a:t> last </a:t>
            </a:r>
            <a:r>
              <a:rPr lang="de-DE" b="1" baseline="0" dirty="0" err="1" smtClean="0"/>
              <a:t>minute</a:t>
            </a:r>
            <a:r>
              <a:rPr lang="de-DE" b="1" baseline="0" dirty="0" smtClean="0"/>
              <a:t> </a:t>
            </a:r>
            <a:r>
              <a:rPr lang="de-DE" b="1" baseline="0" dirty="0" err="1" smtClean="0"/>
              <a:t>changes</a:t>
            </a:r>
            <a:r>
              <a:rPr lang="de-DE" b="1" baseline="0" dirty="0" smtClean="0"/>
              <a:t>.</a:t>
            </a:r>
          </a:p>
          <a:p>
            <a:pPr eaLnBrk="1" hangingPunct="1">
              <a:spcBef>
                <a:spcPct val="0"/>
              </a:spcBef>
            </a:pPr>
            <a:endParaRPr lang="en-US" dirty="0" smtClean="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8E2F52C-EF19-40AC-B5F9-F3420DE55C51}"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H" dirty="0" smtClean="0"/>
              <a:t>Focus on mitigation </a:t>
            </a:r>
            <a:r>
              <a:rPr lang="fr-CH" dirty="0" smtClean="0"/>
              <a:t>actions</a:t>
            </a:r>
          </a:p>
          <a:p>
            <a:pPr eaLnBrk="1" hangingPunct="1">
              <a:spcBef>
                <a:spcPct val="0"/>
              </a:spcBef>
            </a:pPr>
            <a:endParaRPr lang="fr-CH"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de-DE" b="1" baseline="0" dirty="0" smtClean="0"/>
              <a:t>The final </a:t>
            </a:r>
            <a:r>
              <a:rPr lang="de-DE" b="1" baseline="0" dirty="0" err="1" smtClean="0"/>
              <a:t>version</a:t>
            </a:r>
            <a:r>
              <a:rPr lang="de-DE" b="1" baseline="0" dirty="0" smtClean="0"/>
              <a:t> </a:t>
            </a:r>
            <a:r>
              <a:rPr lang="de-DE" b="1" baseline="0" dirty="0" err="1" smtClean="0"/>
              <a:t>of</a:t>
            </a:r>
            <a:r>
              <a:rPr lang="de-DE" b="1" baseline="0" dirty="0" smtClean="0"/>
              <a:t> </a:t>
            </a:r>
            <a:r>
              <a:rPr lang="de-DE" b="1" baseline="0" dirty="0" err="1" smtClean="0"/>
              <a:t>the</a:t>
            </a:r>
            <a:r>
              <a:rPr lang="de-DE" b="1" baseline="0" dirty="0" smtClean="0"/>
              <a:t> </a:t>
            </a:r>
            <a:r>
              <a:rPr lang="de-DE" b="1" baseline="0" dirty="0" err="1" smtClean="0"/>
              <a:t>registry</a:t>
            </a:r>
            <a:r>
              <a:rPr lang="de-DE" b="1" baseline="0" dirty="0" smtClean="0"/>
              <a:t> </a:t>
            </a:r>
            <a:r>
              <a:rPr lang="de-DE" b="1" baseline="0" dirty="0" err="1" smtClean="0"/>
              <a:t>might</a:t>
            </a:r>
            <a:r>
              <a:rPr lang="de-DE" b="1" baseline="0" dirty="0" smtClean="0"/>
              <a:t> </a:t>
            </a:r>
            <a:r>
              <a:rPr lang="de-DE" b="1" baseline="0" dirty="0" err="1" smtClean="0"/>
              <a:t>differ</a:t>
            </a:r>
            <a:r>
              <a:rPr lang="de-DE" b="1" baseline="0" dirty="0" smtClean="0"/>
              <a:t> </a:t>
            </a:r>
            <a:r>
              <a:rPr lang="de-DE" b="1" baseline="0" dirty="0" err="1" smtClean="0"/>
              <a:t>from</a:t>
            </a:r>
            <a:r>
              <a:rPr lang="de-DE" b="1" baseline="0" dirty="0" smtClean="0"/>
              <a:t> </a:t>
            </a:r>
            <a:r>
              <a:rPr lang="de-DE" b="1" baseline="0" dirty="0" err="1" smtClean="0"/>
              <a:t>the</a:t>
            </a:r>
            <a:r>
              <a:rPr lang="de-DE" b="1" baseline="0" dirty="0" smtClean="0"/>
              <a:t> </a:t>
            </a:r>
            <a:r>
              <a:rPr lang="de-DE" b="1" baseline="0" dirty="0" err="1" smtClean="0"/>
              <a:t>one</a:t>
            </a:r>
            <a:r>
              <a:rPr lang="de-DE" b="1" baseline="0" dirty="0" smtClean="0"/>
              <a:t> </a:t>
            </a:r>
            <a:r>
              <a:rPr lang="de-DE" b="1" baseline="0" dirty="0" err="1" smtClean="0"/>
              <a:t>presented</a:t>
            </a:r>
            <a:r>
              <a:rPr lang="de-DE" b="1" baseline="0" dirty="0" smtClean="0"/>
              <a:t> </a:t>
            </a:r>
            <a:r>
              <a:rPr lang="de-DE" b="1" baseline="0" dirty="0" err="1" smtClean="0"/>
              <a:t>here</a:t>
            </a:r>
            <a:r>
              <a:rPr lang="de-DE" b="1" baseline="0" dirty="0" smtClean="0"/>
              <a:t> </a:t>
            </a:r>
            <a:r>
              <a:rPr lang="de-DE" b="1" baseline="0" dirty="0" err="1" smtClean="0"/>
              <a:t>as</a:t>
            </a:r>
            <a:r>
              <a:rPr lang="de-DE" b="1" baseline="0" dirty="0" smtClean="0"/>
              <a:t> </a:t>
            </a:r>
            <a:r>
              <a:rPr lang="de-DE" b="1" baseline="0" dirty="0" err="1" smtClean="0"/>
              <a:t>there</a:t>
            </a:r>
            <a:r>
              <a:rPr lang="de-DE" b="1" baseline="0" dirty="0" smtClean="0"/>
              <a:t> </a:t>
            </a:r>
            <a:r>
              <a:rPr lang="de-DE" b="1" baseline="0" dirty="0" err="1" smtClean="0"/>
              <a:t>might</a:t>
            </a:r>
            <a:r>
              <a:rPr lang="de-DE" b="1" baseline="0" dirty="0" smtClean="0"/>
              <a:t> </a:t>
            </a:r>
            <a:r>
              <a:rPr lang="de-DE" b="1" baseline="0" dirty="0" err="1" smtClean="0"/>
              <a:t>be</a:t>
            </a:r>
            <a:r>
              <a:rPr lang="de-DE" b="1" baseline="0" dirty="0" smtClean="0"/>
              <a:t> </a:t>
            </a:r>
            <a:r>
              <a:rPr lang="de-DE" b="1" baseline="0" dirty="0" err="1" smtClean="0"/>
              <a:t>some</a:t>
            </a:r>
            <a:r>
              <a:rPr lang="de-DE" b="1" baseline="0" dirty="0" smtClean="0"/>
              <a:t> last </a:t>
            </a:r>
            <a:r>
              <a:rPr lang="de-DE" b="1" baseline="0" dirty="0" err="1" smtClean="0"/>
              <a:t>minute</a:t>
            </a:r>
            <a:r>
              <a:rPr lang="de-DE" b="1" baseline="0" dirty="0" smtClean="0"/>
              <a:t> </a:t>
            </a:r>
            <a:r>
              <a:rPr lang="de-DE" b="1" baseline="0" dirty="0" err="1" smtClean="0"/>
              <a:t>changes</a:t>
            </a:r>
            <a:r>
              <a:rPr lang="de-DE" b="1" baseline="0" dirty="0" smtClean="0"/>
              <a:t>.</a:t>
            </a:r>
          </a:p>
          <a:p>
            <a:pPr eaLnBrk="1" hangingPunct="1">
              <a:spcBef>
                <a:spcPct val="0"/>
              </a:spcBef>
            </a:pPr>
            <a:endParaRPr lang="en-US" dirty="0" smtClean="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2F11C8E-7A3F-4F62-8B84-00055EB52B87}"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H" dirty="0" smtClean="0"/>
              <a:t>Focus on </a:t>
            </a:r>
            <a:r>
              <a:rPr lang="fr-CH" dirty="0" smtClean="0"/>
              <a:t>mitigation actions</a:t>
            </a:r>
          </a:p>
          <a:p>
            <a:pPr marL="0" marR="0" indent="0" algn="l" defTabSz="914400" rtl="0" eaLnBrk="1" fontAlgn="base" latinLnBrk="0" hangingPunct="1">
              <a:lnSpc>
                <a:spcPct val="100000"/>
              </a:lnSpc>
              <a:spcBef>
                <a:spcPct val="0"/>
              </a:spcBef>
              <a:spcAft>
                <a:spcPct val="0"/>
              </a:spcAft>
              <a:buClrTx/>
              <a:buSzTx/>
              <a:buFontTx/>
              <a:buNone/>
              <a:tabLst/>
              <a:defRPr/>
            </a:pPr>
            <a:r>
              <a:rPr lang="de-DE" b="1" baseline="0" dirty="0" smtClean="0"/>
              <a:t>The final </a:t>
            </a:r>
            <a:r>
              <a:rPr lang="de-DE" b="1" baseline="0" dirty="0" err="1" smtClean="0"/>
              <a:t>version</a:t>
            </a:r>
            <a:r>
              <a:rPr lang="de-DE" b="1" baseline="0" dirty="0" smtClean="0"/>
              <a:t> </a:t>
            </a:r>
            <a:r>
              <a:rPr lang="de-DE" b="1" baseline="0" dirty="0" err="1" smtClean="0"/>
              <a:t>of</a:t>
            </a:r>
            <a:r>
              <a:rPr lang="de-DE" b="1" baseline="0" dirty="0" smtClean="0"/>
              <a:t> </a:t>
            </a:r>
            <a:r>
              <a:rPr lang="de-DE" b="1" baseline="0" dirty="0" err="1" smtClean="0"/>
              <a:t>the</a:t>
            </a:r>
            <a:r>
              <a:rPr lang="de-DE" b="1" baseline="0" dirty="0" smtClean="0"/>
              <a:t> </a:t>
            </a:r>
            <a:r>
              <a:rPr lang="de-DE" b="1" baseline="0" dirty="0" err="1" smtClean="0"/>
              <a:t>registry</a:t>
            </a:r>
            <a:r>
              <a:rPr lang="de-DE" b="1" baseline="0" dirty="0" smtClean="0"/>
              <a:t> </a:t>
            </a:r>
            <a:r>
              <a:rPr lang="de-DE" b="1" baseline="0" dirty="0" err="1" smtClean="0"/>
              <a:t>might</a:t>
            </a:r>
            <a:r>
              <a:rPr lang="de-DE" b="1" baseline="0" dirty="0" smtClean="0"/>
              <a:t> </a:t>
            </a:r>
            <a:r>
              <a:rPr lang="de-DE" b="1" baseline="0" dirty="0" err="1" smtClean="0"/>
              <a:t>differ</a:t>
            </a:r>
            <a:r>
              <a:rPr lang="de-DE" b="1" baseline="0" dirty="0" smtClean="0"/>
              <a:t> </a:t>
            </a:r>
            <a:r>
              <a:rPr lang="de-DE" b="1" baseline="0" dirty="0" err="1" smtClean="0"/>
              <a:t>from</a:t>
            </a:r>
            <a:r>
              <a:rPr lang="de-DE" b="1" baseline="0" dirty="0" smtClean="0"/>
              <a:t> </a:t>
            </a:r>
            <a:r>
              <a:rPr lang="de-DE" b="1" baseline="0" dirty="0" err="1" smtClean="0"/>
              <a:t>the</a:t>
            </a:r>
            <a:r>
              <a:rPr lang="de-DE" b="1" baseline="0" dirty="0" smtClean="0"/>
              <a:t> </a:t>
            </a:r>
            <a:r>
              <a:rPr lang="de-DE" b="1" baseline="0" dirty="0" err="1" smtClean="0"/>
              <a:t>one</a:t>
            </a:r>
            <a:r>
              <a:rPr lang="de-DE" b="1" baseline="0" dirty="0" smtClean="0"/>
              <a:t> </a:t>
            </a:r>
            <a:r>
              <a:rPr lang="de-DE" b="1" baseline="0" dirty="0" err="1" smtClean="0"/>
              <a:t>presented</a:t>
            </a:r>
            <a:r>
              <a:rPr lang="de-DE" b="1" baseline="0" dirty="0" smtClean="0"/>
              <a:t> </a:t>
            </a:r>
            <a:r>
              <a:rPr lang="de-DE" b="1" baseline="0" dirty="0" err="1" smtClean="0"/>
              <a:t>here</a:t>
            </a:r>
            <a:r>
              <a:rPr lang="de-DE" b="1" baseline="0" dirty="0" smtClean="0"/>
              <a:t> </a:t>
            </a:r>
            <a:r>
              <a:rPr lang="de-DE" b="1" baseline="0" dirty="0" err="1" smtClean="0"/>
              <a:t>as</a:t>
            </a:r>
            <a:r>
              <a:rPr lang="de-DE" b="1" baseline="0" dirty="0" smtClean="0"/>
              <a:t> </a:t>
            </a:r>
            <a:r>
              <a:rPr lang="de-DE" b="1" baseline="0" dirty="0" err="1" smtClean="0"/>
              <a:t>there</a:t>
            </a:r>
            <a:r>
              <a:rPr lang="de-DE" b="1" baseline="0" dirty="0" smtClean="0"/>
              <a:t> </a:t>
            </a:r>
            <a:r>
              <a:rPr lang="de-DE" b="1" baseline="0" dirty="0" err="1" smtClean="0"/>
              <a:t>might</a:t>
            </a:r>
            <a:r>
              <a:rPr lang="de-DE" b="1" baseline="0" dirty="0" smtClean="0"/>
              <a:t> </a:t>
            </a:r>
            <a:r>
              <a:rPr lang="de-DE" b="1" baseline="0" dirty="0" err="1" smtClean="0"/>
              <a:t>be</a:t>
            </a:r>
            <a:r>
              <a:rPr lang="de-DE" b="1" baseline="0" dirty="0" smtClean="0"/>
              <a:t> </a:t>
            </a:r>
            <a:r>
              <a:rPr lang="de-DE" b="1" baseline="0" dirty="0" err="1" smtClean="0"/>
              <a:t>some</a:t>
            </a:r>
            <a:r>
              <a:rPr lang="de-DE" b="1" baseline="0" dirty="0" smtClean="0"/>
              <a:t> last </a:t>
            </a:r>
            <a:r>
              <a:rPr lang="de-DE" b="1" baseline="0" dirty="0" err="1" smtClean="0"/>
              <a:t>minute</a:t>
            </a:r>
            <a:r>
              <a:rPr lang="de-DE" b="1" baseline="0" dirty="0" smtClean="0"/>
              <a:t> </a:t>
            </a:r>
            <a:r>
              <a:rPr lang="de-DE" b="1" baseline="0" dirty="0" err="1" smtClean="0"/>
              <a:t>changes</a:t>
            </a:r>
            <a:r>
              <a:rPr lang="de-DE" b="1" baseline="0" dirty="0" smtClean="0"/>
              <a:t>.</a:t>
            </a:r>
          </a:p>
          <a:p>
            <a:pPr eaLnBrk="1" hangingPunct="1">
              <a:spcBef>
                <a:spcPct val="0"/>
              </a:spcBef>
            </a:pPr>
            <a:endParaRPr lang="en-US" dirty="0" smtClean="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2F11C8E-7A3F-4F62-8B84-00055EB52B87}"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H" dirty="0" smtClean="0"/>
              <a:t>Focus on mitigation </a:t>
            </a:r>
            <a:r>
              <a:rPr lang="fr-CH" dirty="0" smtClean="0"/>
              <a:t>actions</a:t>
            </a:r>
          </a:p>
          <a:p>
            <a:pPr marL="0" marR="0" indent="0" algn="l" defTabSz="914400" rtl="0" eaLnBrk="1" fontAlgn="base" latinLnBrk="0" hangingPunct="1">
              <a:lnSpc>
                <a:spcPct val="100000"/>
              </a:lnSpc>
              <a:spcBef>
                <a:spcPct val="0"/>
              </a:spcBef>
              <a:spcAft>
                <a:spcPct val="0"/>
              </a:spcAft>
              <a:buClrTx/>
              <a:buSzTx/>
              <a:buFontTx/>
              <a:buNone/>
              <a:tabLst/>
              <a:defRPr/>
            </a:pPr>
            <a:r>
              <a:rPr lang="de-DE" b="1" baseline="0" dirty="0" smtClean="0"/>
              <a:t>The final </a:t>
            </a:r>
            <a:r>
              <a:rPr lang="de-DE" b="1" baseline="0" dirty="0" err="1" smtClean="0"/>
              <a:t>version</a:t>
            </a:r>
            <a:r>
              <a:rPr lang="de-DE" b="1" baseline="0" dirty="0" smtClean="0"/>
              <a:t> </a:t>
            </a:r>
            <a:r>
              <a:rPr lang="de-DE" b="1" baseline="0" dirty="0" err="1" smtClean="0"/>
              <a:t>of</a:t>
            </a:r>
            <a:r>
              <a:rPr lang="de-DE" b="1" baseline="0" dirty="0" smtClean="0"/>
              <a:t> </a:t>
            </a:r>
            <a:r>
              <a:rPr lang="de-DE" b="1" baseline="0" dirty="0" err="1" smtClean="0"/>
              <a:t>the</a:t>
            </a:r>
            <a:r>
              <a:rPr lang="de-DE" b="1" baseline="0" dirty="0" smtClean="0"/>
              <a:t> </a:t>
            </a:r>
            <a:r>
              <a:rPr lang="de-DE" b="1" baseline="0" dirty="0" err="1" smtClean="0"/>
              <a:t>registry</a:t>
            </a:r>
            <a:r>
              <a:rPr lang="de-DE" b="1" baseline="0" dirty="0" smtClean="0"/>
              <a:t> </a:t>
            </a:r>
            <a:r>
              <a:rPr lang="de-DE" b="1" baseline="0" dirty="0" err="1" smtClean="0"/>
              <a:t>might</a:t>
            </a:r>
            <a:r>
              <a:rPr lang="de-DE" b="1" baseline="0" dirty="0" smtClean="0"/>
              <a:t> </a:t>
            </a:r>
            <a:r>
              <a:rPr lang="de-DE" b="1" baseline="0" dirty="0" err="1" smtClean="0"/>
              <a:t>differ</a:t>
            </a:r>
            <a:r>
              <a:rPr lang="de-DE" b="1" baseline="0" dirty="0" smtClean="0"/>
              <a:t> </a:t>
            </a:r>
            <a:r>
              <a:rPr lang="de-DE" b="1" baseline="0" dirty="0" err="1" smtClean="0"/>
              <a:t>from</a:t>
            </a:r>
            <a:r>
              <a:rPr lang="de-DE" b="1" baseline="0" dirty="0" smtClean="0"/>
              <a:t> </a:t>
            </a:r>
            <a:r>
              <a:rPr lang="de-DE" b="1" baseline="0" dirty="0" err="1" smtClean="0"/>
              <a:t>the</a:t>
            </a:r>
            <a:r>
              <a:rPr lang="de-DE" b="1" baseline="0" dirty="0" smtClean="0"/>
              <a:t> </a:t>
            </a:r>
            <a:r>
              <a:rPr lang="de-DE" b="1" baseline="0" dirty="0" err="1" smtClean="0"/>
              <a:t>one</a:t>
            </a:r>
            <a:r>
              <a:rPr lang="de-DE" b="1" baseline="0" dirty="0" smtClean="0"/>
              <a:t> </a:t>
            </a:r>
            <a:r>
              <a:rPr lang="de-DE" b="1" baseline="0" dirty="0" err="1" smtClean="0"/>
              <a:t>presented</a:t>
            </a:r>
            <a:r>
              <a:rPr lang="de-DE" b="1" baseline="0" dirty="0" smtClean="0"/>
              <a:t> </a:t>
            </a:r>
            <a:r>
              <a:rPr lang="de-DE" b="1" baseline="0" dirty="0" err="1" smtClean="0"/>
              <a:t>here</a:t>
            </a:r>
            <a:r>
              <a:rPr lang="de-DE" b="1" baseline="0" dirty="0" smtClean="0"/>
              <a:t> </a:t>
            </a:r>
            <a:r>
              <a:rPr lang="de-DE" b="1" baseline="0" dirty="0" err="1" smtClean="0"/>
              <a:t>as</a:t>
            </a:r>
            <a:r>
              <a:rPr lang="de-DE" b="1" baseline="0" dirty="0" smtClean="0"/>
              <a:t> </a:t>
            </a:r>
            <a:r>
              <a:rPr lang="de-DE" b="1" baseline="0" dirty="0" err="1" smtClean="0"/>
              <a:t>there</a:t>
            </a:r>
            <a:r>
              <a:rPr lang="de-DE" b="1" baseline="0" dirty="0" smtClean="0"/>
              <a:t> </a:t>
            </a:r>
            <a:r>
              <a:rPr lang="de-DE" b="1" baseline="0" dirty="0" err="1" smtClean="0"/>
              <a:t>might</a:t>
            </a:r>
            <a:r>
              <a:rPr lang="de-DE" b="1" baseline="0" dirty="0" smtClean="0"/>
              <a:t> </a:t>
            </a:r>
            <a:r>
              <a:rPr lang="de-DE" b="1" baseline="0" dirty="0" err="1" smtClean="0"/>
              <a:t>be</a:t>
            </a:r>
            <a:r>
              <a:rPr lang="de-DE" b="1" baseline="0" dirty="0" smtClean="0"/>
              <a:t> </a:t>
            </a:r>
            <a:r>
              <a:rPr lang="de-DE" b="1" baseline="0" dirty="0" err="1" smtClean="0"/>
              <a:t>some</a:t>
            </a:r>
            <a:r>
              <a:rPr lang="de-DE" b="1" baseline="0" dirty="0" smtClean="0"/>
              <a:t> last </a:t>
            </a:r>
            <a:r>
              <a:rPr lang="de-DE" b="1" baseline="0" dirty="0" err="1" smtClean="0"/>
              <a:t>minute</a:t>
            </a:r>
            <a:r>
              <a:rPr lang="de-DE" b="1" baseline="0" dirty="0" smtClean="0"/>
              <a:t> </a:t>
            </a:r>
            <a:r>
              <a:rPr lang="de-DE" b="1" baseline="0" dirty="0" err="1" smtClean="0"/>
              <a:t>changes</a:t>
            </a:r>
            <a:r>
              <a:rPr lang="de-DE" b="1" baseline="0" dirty="0" smtClean="0"/>
              <a:t>.</a:t>
            </a:r>
          </a:p>
          <a:p>
            <a:pPr eaLnBrk="1" hangingPunct="1">
              <a:spcBef>
                <a:spcPct val="0"/>
              </a:spcBef>
            </a:pPr>
            <a:endParaRPr lang="en-US" dirty="0" smtClean="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2F11C8E-7A3F-4F62-8B84-00055EB52B87}"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Visible</a:t>
            </a:r>
            <a:r>
              <a:rPr lang="de-DE" baseline="0" dirty="0" smtClean="0"/>
              <a:t> </a:t>
            </a:r>
            <a:r>
              <a:rPr lang="de-DE" baseline="0" dirty="0" err="1" smtClean="0"/>
              <a:t>to</a:t>
            </a:r>
            <a:r>
              <a:rPr lang="de-DE" baseline="0" dirty="0" smtClean="0"/>
              <a:t> </a:t>
            </a:r>
            <a:r>
              <a:rPr lang="de-DE" baseline="0" dirty="0" err="1" smtClean="0"/>
              <a:t>any</a:t>
            </a:r>
            <a:r>
              <a:rPr lang="de-DE" baseline="0" dirty="0" smtClean="0"/>
              <a:t> registered </a:t>
            </a:r>
            <a:r>
              <a:rPr lang="de-DE" baseline="0" dirty="0" err="1" smtClean="0"/>
              <a:t>users</a:t>
            </a:r>
            <a:endParaRPr lang="en-US" dirty="0"/>
          </a:p>
        </p:txBody>
      </p:sp>
      <p:sp>
        <p:nvSpPr>
          <p:cNvPr id="4" name="Slide Number Placeholder 3"/>
          <p:cNvSpPr>
            <a:spLocks noGrp="1"/>
          </p:cNvSpPr>
          <p:nvPr>
            <p:ph type="sldNum" sz="quarter" idx="10"/>
          </p:nvPr>
        </p:nvSpPr>
        <p:spPr/>
        <p:txBody>
          <a:bodyPr/>
          <a:lstStyle/>
          <a:p>
            <a:pPr>
              <a:defRPr/>
            </a:pPr>
            <a:fld id="{160C53F7-9B9A-4CBE-A07A-023AFB12DD1A}" type="slidenum">
              <a:rPr lang="en-IE" smtClean="0"/>
              <a:pPr>
                <a:defRPr/>
              </a:pPr>
              <a:t>23</a:t>
            </a:fld>
            <a:endParaRPr lang="en-IE"/>
          </a:p>
        </p:txBody>
      </p:sp>
    </p:spTree>
    <p:extLst>
      <p:ext uri="{BB962C8B-B14F-4D97-AF65-F5344CB8AC3E}">
        <p14:creationId xmlns:p14="http://schemas.microsoft.com/office/powerpoint/2010/main" val="167986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Once</a:t>
            </a:r>
            <a:r>
              <a:rPr lang="de-DE" dirty="0" smtClean="0"/>
              <a:t> a </a:t>
            </a:r>
            <a:r>
              <a:rPr lang="de-DE" dirty="0" err="1" smtClean="0"/>
              <a:t>city</a:t>
            </a:r>
            <a:r>
              <a:rPr lang="de-DE" baseline="0" dirty="0" smtClean="0"/>
              <a:t> </a:t>
            </a:r>
            <a:r>
              <a:rPr lang="de-DE" baseline="0" dirty="0" err="1" smtClean="0"/>
              <a:t>registers</a:t>
            </a:r>
            <a:r>
              <a:rPr lang="de-DE" baseline="0" dirty="0" smtClean="0"/>
              <a:t> on </a:t>
            </a:r>
            <a:r>
              <a:rPr lang="de-DE" baseline="0" dirty="0" err="1" smtClean="0"/>
              <a:t>the</a:t>
            </a:r>
            <a:r>
              <a:rPr lang="de-DE" baseline="0" dirty="0" smtClean="0"/>
              <a:t> </a:t>
            </a:r>
            <a:r>
              <a:rPr lang="de-DE" baseline="0" dirty="0" err="1" smtClean="0"/>
              <a:t>cCCR</a:t>
            </a:r>
            <a:r>
              <a:rPr lang="de-DE" baseline="0" dirty="0" smtClean="0"/>
              <a:t> </a:t>
            </a:r>
            <a:r>
              <a:rPr lang="de-DE" baseline="0" dirty="0" err="1" smtClean="0"/>
              <a:t>it</a:t>
            </a:r>
            <a:r>
              <a:rPr lang="fr-CH" baseline="0" dirty="0" smtClean="0"/>
              <a:t>’s </a:t>
            </a:r>
            <a:r>
              <a:rPr lang="fr-CH" baseline="0" dirty="0" err="1" smtClean="0"/>
              <a:t>name</a:t>
            </a:r>
            <a:r>
              <a:rPr lang="de-DE" baseline="0" dirty="0" smtClean="0"/>
              <a:t> </a:t>
            </a:r>
            <a:r>
              <a:rPr lang="de-DE" baseline="0" dirty="0" err="1" smtClean="0"/>
              <a:t>appears</a:t>
            </a:r>
            <a:r>
              <a:rPr lang="de-DE" baseline="0" dirty="0" smtClean="0"/>
              <a:t> on </a:t>
            </a:r>
            <a:r>
              <a:rPr lang="de-DE" baseline="0" dirty="0" err="1" smtClean="0"/>
              <a:t>the</a:t>
            </a:r>
            <a:r>
              <a:rPr lang="de-DE" baseline="0" dirty="0" smtClean="0"/>
              <a:t> </a:t>
            </a:r>
            <a:r>
              <a:rPr lang="de-DE" baseline="0" dirty="0" err="1" smtClean="0"/>
              <a:t>website</a:t>
            </a:r>
            <a:r>
              <a:rPr lang="de-DE" baseline="0" dirty="0" smtClean="0"/>
              <a:t> </a:t>
            </a:r>
            <a:r>
              <a:rPr lang="de-DE" baseline="0" dirty="0" err="1" smtClean="0"/>
              <a:t>and</a:t>
            </a:r>
            <a:r>
              <a:rPr lang="de-DE" baseline="0" dirty="0" smtClean="0"/>
              <a:t> </a:t>
            </a:r>
            <a:r>
              <a:rPr lang="de-DE" baseline="0" dirty="0" err="1" smtClean="0"/>
              <a:t>it</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identified</a:t>
            </a:r>
            <a:r>
              <a:rPr lang="de-DE" baseline="0" dirty="0" smtClean="0"/>
              <a:t> </a:t>
            </a:r>
            <a:r>
              <a:rPr lang="de-DE" baseline="0" dirty="0" err="1" smtClean="0"/>
              <a:t>as</a:t>
            </a:r>
            <a:r>
              <a:rPr lang="de-DE" baseline="0" dirty="0" smtClean="0"/>
              <a:t> EHCC </a:t>
            </a:r>
            <a:r>
              <a:rPr lang="de-DE" baseline="0" dirty="0" err="1" smtClean="0"/>
              <a:t>canditate</a:t>
            </a:r>
            <a:r>
              <a:rPr lang="de-DE" baseline="0" dirty="0" smtClean="0"/>
              <a:t> </a:t>
            </a:r>
            <a:r>
              <a:rPr lang="de-DE" baseline="0" dirty="0" err="1" smtClean="0"/>
              <a:t>thanks</a:t>
            </a:r>
            <a:r>
              <a:rPr lang="de-DE" baseline="0" dirty="0" smtClean="0"/>
              <a:t> </a:t>
            </a:r>
            <a:r>
              <a:rPr lang="de-DE" baseline="0" dirty="0" err="1" smtClean="0"/>
              <a:t>to</a:t>
            </a:r>
            <a:r>
              <a:rPr lang="de-DE" baseline="0" dirty="0" smtClean="0"/>
              <a:t> </a:t>
            </a:r>
            <a:r>
              <a:rPr lang="de-DE" baseline="0" dirty="0" err="1" smtClean="0"/>
              <a:t>the</a:t>
            </a:r>
            <a:r>
              <a:rPr lang="de-DE" baseline="0" dirty="0" smtClean="0"/>
              <a:t> EHCC logo </a:t>
            </a:r>
            <a:r>
              <a:rPr lang="de-DE" baseline="0" dirty="0" err="1" smtClean="0"/>
              <a:t>placed</a:t>
            </a:r>
            <a:r>
              <a:rPr lang="de-DE" baseline="0" dirty="0" smtClean="0"/>
              <a:t> </a:t>
            </a:r>
            <a:r>
              <a:rPr lang="de-DE" baseline="0" dirty="0" err="1" smtClean="0"/>
              <a:t>next</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city</a:t>
            </a:r>
            <a:r>
              <a:rPr lang="de-DE" baseline="0" dirty="0" smtClean="0"/>
              <a:t> </a:t>
            </a:r>
            <a:r>
              <a:rPr lang="de-DE" baseline="0" dirty="0" err="1" smtClean="0"/>
              <a:t>name</a:t>
            </a:r>
            <a:r>
              <a:rPr lang="de-DE" baseline="0" dirty="0" smtClean="0"/>
              <a:t>.</a:t>
            </a:r>
            <a:endParaRPr lang="en-US" dirty="0"/>
          </a:p>
        </p:txBody>
      </p:sp>
      <p:sp>
        <p:nvSpPr>
          <p:cNvPr id="4" name="Slide Number Placeholder 3"/>
          <p:cNvSpPr>
            <a:spLocks noGrp="1"/>
          </p:cNvSpPr>
          <p:nvPr>
            <p:ph type="sldNum" sz="quarter" idx="10"/>
          </p:nvPr>
        </p:nvSpPr>
        <p:spPr/>
        <p:txBody>
          <a:bodyPr/>
          <a:lstStyle/>
          <a:p>
            <a:pPr>
              <a:defRPr/>
            </a:pPr>
            <a:fld id="{160C53F7-9B9A-4CBE-A07A-023AFB12DD1A}" type="slidenum">
              <a:rPr lang="en-IE" smtClean="0"/>
              <a:pPr>
                <a:defRPr/>
              </a:pPr>
              <a:t>24</a:t>
            </a:fld>
            <a:endParaRPr lang="en-IE"/>
          </a:p>
        </p:txBody>
      </p:sp>
    </p:spTree>
    <p:extLst>
      <p:ext uri="{BB962C8B-B14F-4D97-AF65-F5344CB8AC3E}">
        <p14:creationId xmlns:p14="http://schemas.microsoft.com/office/powerpoint/2010/main" val="3077878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sv-SE" sz="2000" smtClean="0"/>
              <a:t>WWF owns and manages the EHCC campaign and </a:t>
            </a:r>
            <a:r>
              <a:rPr lang="en-US" sz="2000" smtClean="0"/>
              <a:t>ICLEI owns and manages the cCCR platform</a:t>
            </a:r>
          </a:p>
          <a:p>
            <a:pPr marL="342900" lvl="2" indent="-342900" eaLnBrk="1" hangingPunct="1"/>
            <a:r>
              <a:rPr lang="en-US" sz="2000" smtClean="0"/>
              <a:t>WWF leads on communications and outreach and </a:t>
            </a:r>
            <a:r>
              <a:rPr lang="en-GB" sz="2000" smtClean="0"/>
              <a:t>brings criteria for how to prioritize which cities should be particularly encouraged and supported to enter the EHCC</a:t>
            </a:r>
            <a:endParaRPr lang="sv-SE" sz="2000" smtClean="0"/>
          </a:p>
          <a:p>
            <a:r>
              <a:rPr lang="en-US" sz="2000" smtClean="0"/>
              <a:t>ICLEI leads on the technical support and creating synergies with local connections to cities that chose to enter the EHCC</a:t>
            </a:r>
          </a:p>
          <a:p>
            <a:pPr marL="0" lvl="1"/>
            <a:r>
              <a:rPr lang="en-US" sz="2000" smtClean="0"/>
              <a:t>The international MOU does not overarch existing and future bilateral agreements of respective ICLEI and WWF offices at the country level. ICLEI and WWF welcome opportunities to specify the collaboration at the country level on communication and technical support to EHCC candidate cities through existing and future bilateral agreements of respective ICLEI and WWF offices.</a:t>
            </a:r>
            <a:endParaRPr lang="sv-SE" sz="2000" smtClean="0"/>
          </a:p>
          <a:p>
            <a:endParaRPr lang="sv-SE" smtClean="0"/>
          </a:p>
        </p:txBody>
      </p:sp>
      <p:sp>
        <p:nvSpPr>
          <p:cNvPr id="3482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CDA67C4F-4415-4E82-A911-72C9AEEAAEB6}" type="slidenum">
              <a:rPr lang="en-US"/>
              <a:pPr eaLnBrk="1" hangingPunct="1"/>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smtClean="0"/>
              <a:t>Technical</a:t>
            </a:r>
            <a:r>
              <a:rPr lang="fr-CH" baseline="0" dirty="0" smtClean="0"/>
              <a:t> instruction on how to report </a:t>
            </a:r>
            <a:r>
              <a:rPr lang="fr-CH" baseline="0" dirty="0" err="1" smtClean="0"/>
              <a:t>can</a:t>
            </a:r>
            <a:r>
              <a:rPr lang="fr-CH" baseline="0" dirty="0" smtClean="0"/>
              <a:t> </a:t>
            </a:r>
            <a:r>
              <a:rPr lang="fr-CH" baseline="0" dirty="0" err="1" smtClean="0"/>
              <a:t>be</a:t>
            </a:r>
            <a:r>
              <a:rPr lang="fr-CH" baseline="0" dirty="0" smtClean="0"/>
              <a:t> </a:t>
            </a:r>
            <a:r>
              <a:rPr lang="fr-CH" baseline="0" dirty="0" err="1" smtClean="0"/>
              <a:t>found</a:t>
            </a:r>
            <a:r>
              <a:rPr lang="fr-CH" baseline="0" dirty="0" smtClean="0"/>
              <a:t> in the User </a:t>
            </a:r>
            <a:r>
              <a:rPr lang="fr-CH" baseline="0" dirty="0" err="1" smtClean="0"/>
              <a:t>Manual</a:t>
            </a:r>
            <a:r>
              <a:rPr lang="fr-CH" baseline="0" dirty="0" smtClean="0"/>
              <a:t> (</a:t>
            </a:r>
            <a:r>
              <a:rPr lang="fr-CH" baseline="0" dirty="0" err="1" smtClean="0"/>
              <a:t>prepared</a:t>
            </a:r>
            <a:r>
              <a:rPr lang="fr-CH" baseline="0" dirty="0" smtClean="0"/>
              <a:t> by ICLEI) and in the Instructions for EHCC candidates </a:t>
            </a:r>
            <a:r>
              <a:rPr lang="fr-CH" baseline="0" dirty="0" err="1" smtClean="0"/>
              <a:t>prepared</a:t>
            </a:r>
            <a:r>
              <a:rPr lang="fr-CH" baseline="0" dirty="0" smtClean="0"/>
              <a:t> by WWF.</a:t>
            </a:r>
          </a:p>
          <a:p>
            <a:r>
              <a:rPr lang="fr-CH" baseline="0" dirty="0" smtClean="0"/>
              <a:t>Links to </a:t>
            </a:r>
            <a:r>
              <a:rPr lang="fr-CH" baseline="0" dirty="0" err="1" smtClean="0"/>
              <a:t>updated</a:t>
            </a:r>
            <a:r>
              <a:rPr lang="fr-CH" baseline="0" dirty="0" smtClean="0"/>
              <a:t> versions </a:t>
            </a:r>
            <a:r>
              <a:rPr lang="fr-CH" baseline="0" dirty="0" err="1" smtClean="0"/>
              <a:t>will</a:t>
            </a:r>
            <a:r>
              <a:rPr lang="fr-CH" baseline="0" dirty="0" smtClean="0"/>
              <a:t> </a:t>
            </a:r>
            <a:r>
              <a:rPr lang="fr-CH" baseline="0" dirty="0" err="1" smtClean="0"/>
              <a:t>be</a:t>
            </a:r>
            <a:r>
              <a:rPr lang="fr-CH" baseline="0" dirty="0" smtClean="0"/>
              <a:t> made </a:t>
            </a:r>
            <a:r>
              <a:rPr lang="fr-CH" baseline="0" dirty="0" err="1" smtClean="0"/>
              <a:t>available</a:t>
            </a:r>
            <a:r>
              <a:rPr lang="fr-CH" baseline="0" dirty="0" smtClean="0"/>
              <a:t> </a:t>
            </a:r>
            <a:r>
              <a:rPr lang="fr-CH" baseline="0" dirty="0" err="1" smtClean="0"/>
              <a:t>from</a:t>
            </a:r>
            <a:r>
              <a:rPr lang="fr-CH" baseline="0" dirty="0" smtClean="0"/>
              <a:t> the </a:t>
            </a:r>
            <a:r>
              <a:rPr lang="fr-CH" baseline="0" dirty="0" err="1" smtClean="0"/>
              <a:t>website</a:t>
            </a:r>
            <a:r>
              <a:rPr lang="fr-CH" baseline="0" dirty="0" smtClean="0"/>
              <a:t>. </a:t>
            </a:r>
            <a:r>
              <a:rPr lang="fr-CH" baseline="0" dirty="0" err="1" smtClean="0"/>
              <a:t>Translated</a:t>
            </a:r>
            <a:r>
              <a:rPr lang="fr-CH" baseline="0" dirty="0" smtClean="0"/>
              <a:t> documents </a:t>
            </a:r>
            <a:r>
              <a:rPr lang="fr-CH" baseline="0" dirty="0" err="1" smtClean="0"/>
              <a:t>will</a:t>
            </a:r>
            <a:r>
              <a:rPr lang="fr-CH" baseline="0" dirty="0" smtClean="0"/>
              <a:t> </a:t>
            </a:r>
            <a:r>
              <a:rPr lang="fr-CH" baseline="0" dirty="0" err="1" smtClean="0"/>
              <a:t>be</a:t>
            </a:r>
            <a:r>
              <a:rPr lang="fr-CH" baseline="0" dirty="0" smtClean="0"/>
              <a:t> </a:t>
            </a:r>
            <a:r>
              <a:rPr lang="fr-CH" baseline="0" dirty="0" err="1" smtClean="0"/>
              <a:t>provided</a:t>
            </a:r>
            <a:r>
              <a:rPr lang="fr-CH" baseline="0" dirty="0" smtClean="0"/>
              <a:t>.</a:t>
            </a:r>
          </a:p>
          <a:p>
            <a:endParaRPr lang="fr-CH" baseline="0" dirty="0" smtClean="0"/>
          </a:p>
          <a:p>
            <a:r>
              <a:rPr lang="fr-CH" baseline="0" dirty="0" smtClean="0"/>
              <a:t>If </a:t>
            </a:r>
            <a:r>
              <a:rPr lang="fr-CH" baseline="0" dirty="0" err="1" smtClean="0"/>
              <a:t>you</a:t>
            </a:r>
            <a:r>
              <a:rPr lang="fr-CH" baseline="0" dirty="0" smtClean="0"/>
              <a:t> have translation </a:t>
            </a:r>
            <a:r>
              <a:rPr lang="fr-CH" baseline="0" dirty="0" err="1" smtClean="0"/>
              <a:t>capacity</a:t>
            </a:r>
            <a:r>
              <a:rPr lang="fr-CH" baseline="0" dirty="0" smtClean="0"/>
              <a:t> for </a:t>
            </a:r>
            <a:r>
              <a:rPr lang="fr-CH" baseline="0" dirty="0" err="1" smtClean="0"/>
              <a:t>those</a:t>
            </a:r>
            <a:r>
              <a:rPr lang="fr-CH" baseline="0" dirty="0" smtClean="0"/>
              <a:t> documents or for the </a:t>
            </a:r>
            <a:r>
              <a:rPr lang="fr-CH" baseline="0" dirty="0" err="1" smtClean="0"/>
              <a:t>website</a:t>
            </a:r>
            <a:r>
              <a:rPr lang="fr-CH" baseline="0" dirty="0" smtClean="0"/>
              <a:t> </a:t>
            </a:r>
            <a:r>
              <a:rPr lang="fr-CH" baseline="0" dirty="0" err="1" smtClean="0"/>
              <a:t>don’t</a:t>
            </a:r>
            <a:r>
              <a:rPr lang="fr-CH" baseline="0" dirty="0" smtClean="0"/>
              <a:t> </a:t>
            </a:r>
            <a:r>
              <a:rPr lang="fr-CH" baseline="0" dirty="0" err="1" smtClean="0"/>
              <a:t>hesitate</a:t>
            </a:r>
            <a:r>
              <a:rPr lang="fr-CH" baseline="0" dirty="0" smtClean="0"/>
              <a:t> to let us know!</a:t>
            </a:r>
            <a:endParaRPr lang="en-US" dirty="0"/>
          </a:p>
        </p:txBody>
      </p:sp>
      <p:sp>
        <p:nvSpPr>
          <p:cNvPr id="4" name="Slide Number Placeholder 3"/>
          <p:cNvSpPr>
            <a:spLocks noGrp="1"/>
          </p:cNvSpPr>
          <p:nvPr>
            <p:ph type="sldNum" sz="quarter" idx="10"/>
          </p:nvPr>
        </p:nvSpPr>
        <p:spPr/>
        <p:txBody>
          <a:bodyPr/>
          <a:lstStyle/>
          <a:p>
            <a:pPr>
              <a:defRPr/>
            </a:pPr>
            <a:fld id="{160C53F7-9B9A-4CBE-A07A-023AFB12DD1A}" type="slidenum">
              <a:rPr lang="en-IE" smtClean="0"/>
              <a:pPr>
                <a:defRPr/>
              </a:pPr>
              <a:t>26</a:t>
            </a:fld>
            <a:endParaRPr lang="en-IE"/>
          </a:p>
        </p:txBody>
      </p:sp>
    </p:spTree>
    <p:extLst>
      <p:ext uri="{BB962C8B-B14F-4D97-AF65-F5344CB8AC3E}">
        <p14:creationId xmlns:p14="http://schemas.microsoft.com/office/powerpoint/2010/main" val="495319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charset="0"/>
              <a:cs typeface="Arial" charset="0"/>
            </a:endParaRPr>
          </a:p>
          <a:p>
            <a:pPr eaLnBrk="1" hangingPunct="1">
              <a:spcBef>
                <a:spcPct val="0"/>
              </a:spcBef>
            </a:pPr>
            <a:endParaRPr lang="en-US" smtClean="0"/>
          </a:p>
        </p:txBody>
      </p:sp>
      <p:sp>
        <p:nvSpPr>
          <p:cNvPr id="481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IE"/>
          </a:p>
        </p:txBody>
      </p:sp>
      <p:sp>
        <p:nvSpPr>
          <p:cNvPr id="481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D9B9AE8-698C-4528-9F94-AC9A9AB2EC09}" type="slidenum">
              <a:rPr lang="en-IE"/>
              <a:pPr eaLnBrk="1" hangingPunct="1"/>
              <a:t>28</a:t>
            </a:fld>
            <a:endParaRPr lang="en-I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14356D7-F863-44D7-AF1D-29FB100A8600}" type="slidenum">
              <a:rPr lang="en-IE" smtClean="0"/>
              <a:pPr/>
              <a:t>30</a:t>
            </a:fld>
            <a:endParaRPr lang="en-IE"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defTabSz="457200"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CF257A4-C587-48D5-91A8-7AD65300EF77}" type="slidenum">
              <a:rPr lang="en-IE" smtClean="0"/>
              <a:pPr/>
              <a:t>31</a:t>
            </a:fld>
            <a:endParaRPr lang="en-IE"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defTabSz="457200"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5B15C4E-D9F3-4BEF-BED9-68DF80BA461D}" type="slidenum">
              <a:rPr lang="en-IE" smtClean="0"/>
              <a:pPr/>
              <a:t>32</a:t>
            </a:fld>
            <a:endParaRPr lang="en-IE"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defTabSz="457200"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a:p>
            <a:pPr>
              <a:spcAft>
                <a:spcPts val="600"/>
              </a:spcAft>
              <a:buFontTx/>
              <a:buChar char="-"/>
            </a:pPr>
            <a:endParaRPr lang="sv-SE" dirty="0" smtClean="0"/>
          </a:p>
          <a:p>
            <a:pPr marL="400050" lvl="1">
              <a:lnSpc>
                <a:spcPct val="120000"/>
              </a:lnSpc>
              <a:spcAft>
                <a:spcPts val="600"/>
              </a:spcAft>
            </a:pPr>
            <a:r>
              <a:rPr lang="en-US" dirty="0" smtClean="0"/>
              <a:t>The city challenge was first tested in Sweden where Malmö received the first EH Capital Award ever mainly </a:t>
            </a:r>
            <a:r>
              <a:rPr lang="en-GB" b="1" dirty="0" smtClean="0"/>
              <a:t>for its strong commitments and actions </a:t>
            </a:r>
            <a:r>
              <a:rPr lang="en-GB" dirty="0" smtClean="0"/>
              <a:t>to make the </a:t>
            </a:r>
            <a:r>
              <a:rPr lang="en-GB" b="1" dirty="0" smtClean="0"/>
              <a:t>whole geographic area to run on 100% renewable energy by 2030. </a:t>
            </a:r>
            <a:r>
              <a:rPr lang="en-US" dirty="0" smtClean="0"/>
              <a:t>As WWF wanted to develop this initiative for a global scope we teamed up with ICLEI and selected he </a:t>
            </a:r>
            <a:r>
              <a:rPr lang="en-US" dirty="0" err="1" smtClean="0"/>
              <a:t>cCCR</a:t>
            </a:r>
            <a:r>
              <a:rPr lang="en-US" dirty="0" smtClean="0"/>
              <a:t> as the reporting platform. We also recruited a high level international jury of experts for the initiative.</a:t>
            </a:r>
            <a:endParaRPr lang="en-GB" sz="1800" dirty="0" smtClean="0"/>
          </a:p>
          <a:p>
            <a:pPr marL="400050" lvl="1">
              <a:lnSpc>
                <a:spcPct val="120000"/>
              </a:lnSpc>
              <a:spcAft>
                <a:spcPts val="600"/>
              </a:spcAft>
            </a:pPr>
            <a:endParaRPr lang="en-GB" sz="1800" b="1" dirty="0" smtClean="0"/>
          </a:p>
          <a:p>
            <a:pPr marL="400050" lvl="1">
              <a:lnSpc>
                <a:spcPct val="120000"/>
              </a:lnSpc>
              <a:spcAft>
                <a:spcPts val="600"/>
              </a:spcAft>
            </a:pPr>
            <a:r>
              <a:rPr lang="en-US" dirty="0" smtClean="0"/>
              <a:t>So last year the first international pilot was launched in six countries resulting in 66 cities receiving candidate status. And in March finally Oslo in Norway, Forli in Italy and Uppsala in Sweden, New Delhi in India and San Francisco in US were awarded as national capitals. And the global EH capital award went to Vancouver, Canada for its numerous commitments and actions indicating true global leadership on climate smart, sustainable urban development even in the context of low national ambitions</a:t>
            </a:r>
          </a:p>
        </p:txBody>
      </p:sp>
      <p:sp>
        <p:nvSpPr>
          <p:cNvPr id="3584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IE"/>
          </a:p>
        </p:txBody>
      </p:sp>
      <p:sp>
        <p:nvSpPr>
          <p:cNvPr id="358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7FF9388-0186-4848-8F53-04C2865D0826}" type="slidenum">
              <a:rPr lang="en-IE"/>
              <a:pPr eaLnBrk="1" hangingPunct="1"/>
              <a:t>5</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smtClean="0"/>
          </a:p>
        </p:txBody>
      </p:sp>
      <p:sp>
        <p:nvSpPr>
          <p:cNvPr id="378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IE"/>
          </a:p>
        </p:txBody>
      </p:sp>
      <p:sp>
        <p:nvSpPr>
          <p:cNvPr id="378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F2C541CF-E3CD-496A-A7E0-5BC318415482}" type="slidenum">
              <a:rPr lang="en-IE"/>
              <a:pPr eaLnBrk="1" hangingPunct="1"/>
              <a:t>8</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Moving toward a low carbon economy and strongly promoting the use of renewable energy solutions.</a:t>
            </a:r>
            <a:r>
              <a:rPr lang="en-US" i="1" smtClean="0"/>
              <a:t> The reported actions, commitments and possible inventories will be evaluated to assess to what extent the cities are strategically shifting from a fossil fuel based to a renewable and energy efficient economy. </a:t>
            </a:r>
            <a:endParaRPr lang="sv-SE" smtClean="0"/>
          </a:p>
          <a:p>
            <a:pPr eaLnBrk="1" hangingPunct="1">
              <a:spcBef>
                <a:spcPct val="0"/>
              </a:spcBef>
            </a:pPr>
            <a:r>
              <a:rPr lang="en-US" smtClean="0"/>
              <a:t>Taking ambitious and strategic actions to meet commitments. </a:t>
            </a:r>
            <a:r>
              <a:rPr lang="en-US" i="1" smtClean="0"/>
              <a:t>City actions will be assessed for level of ambition and ability to target the areas where change is most needed in order to meet their mitigation targets while also meeting human needs in a sustainable way - particularly in housing, energy, mobility and food.</a:t>
            </a:r>
            <a:endParaRPr lang="sv-SE" smtClean="0"/>
          </a:p>
          <a:p>
            <a:pPr eaLnBrk="1" hangingPunct="1">
              <a:spcBef>
                <a:spcPct val="0"/>
              </a:spcBef>
            </a:pPr>
            <a:r>
              <a:rPr lang="en-US" smtClean="0"/>
              <a:t>Integrating actions into coherent strategies for sustainability. </a:t>
            </a:r>
            <a:r>
              <a:rPr lang="en-US" i="1" smtClean="0"/>
              <a:t>Action and engagement information will be analyzed to find cities with the most comprehensive strategies to meet their climate targets, including multiple challenges such as adaptation needs as well as involving the public.</a:t>
            </a:r>
            <a:endParaRPr lang="sv-SE" smtClean="0"/>
          </a:p>
          <a:p>
            <a:pPr eaLnBrk="1" hangingPunct="1">
              <a:spcBef>
                <a:spcPct val="0"/>
              </a:spcBef>
            </a:pPr>
            <a:r>
              <a:rPr lang="en-US" smtClean="0"/>
              <a:t>Innovating and thinking outside the box. </a:t>
            </a:r>
            <a:r>
              <a:rPr lang="en-US" i="1" smtClean="0"/>
              <a:t>Where relevant, the jury will look for actions and strategies that include transboundary approaches, eg promoting low footprint lifestyles to also reduce transboundary emissions caused by local consumption, as well as making use of their networking power to support the scaling up of climate smart urban solutions also beyond their own boundaries.</a:t>
            </a:r>
            <a:endParaRPr lang="sv-SE" smtClean="0"/>
          </a:p>
          <a:p>
            <a:pPr eaLnBrk="1" hangingPunct="1">
              <a:spcBef>
                <a:spcPct val="0"/>
              </a:spcBef>
            </a:pPr>
            <a:r>
              <a:rPr lang="en-US" smtClean="0"/>
              <a:t>Significant leadership and credibility with respect to local context. </a:t>
            </a:r>
            <a:r>
              <a:rPr lang="en-US" i="1" smtClean="0"/>
              <a:t>The degree of leadership and credibility will be assessed in terms of the level of commitments and actions in relation to the size of the challenges and the availability of resources and mandate to act.</a:t>
            </a:r>
            <a:r>
              <a:rPr lang="sv-SE" smtClean="0"/>
              <a:t> </a:t>
            </a:r>
          </a:p>
          <a:p>
            <a:pPr eaLnBrk="1" hangingPunct="1">
              <a:spcBef>
                <a:spcPct val="0"/>
              </a:spcBef>
            </a:pPr>
            <a:r>
              <a:rPr lang="sv-SE" smtClean="0"/>
              <a:t> </a:t>
            </a:r>
            <a:r>
              <a:rPr lang="en-US" smtClean="0"/>
              <a:t>My idea is that this should be an updated and more clear explanation of the five areas of assessment slide for the webinar. Any suggestions for additional clarification/rephrasing here?</a:t>
            </a:r>
            <a:endParaRPr lang="sv-SE" smtClean="0"/>
          </a:p>
        </p:txBody>
      </p:sp>
      <p:sp>
        <p:nvSpPr>
          <p:cNvPr id="38916" name="Platshållare för sidhuvud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IE"/>
          </a:p>
        </p:txBody>
      </p:sp>
      <p:sp>
        <p:nvSpPr>
          <p:cNvPr id="38917" name="Platshållare för bildnumm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5BCA25F-69EC-4698-8450-D62DF609F84B}" type="slidenum">
              <a:rPr lang="en-IE"/>
              <a:pPr eaLnBrk="1" hangingPunct="1"/>
              <a:t>9</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1413"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smtClean="0"/>
          </a:p>
        </p:txBody>
      </p:sp>
      <p:sp>
        <p:nvSpPr>
          <p:cNvPr id="399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0" tIns="47425" rIns="94850" bIns="47425"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C7DD89CE-8D2F-44E3-9563-CE9F6F3725B3}" type="slidenum">
              <a:rPr lang="en-AU" sz="1400"/>
              <a:pPr algn="r" eaLnBrk="1" hangingPunct="1"/>
              <a:t>10</a:t>
            </a:fld>
            <a:endParaRPr lang="en-AU"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baseline="0" dirty="0" smtClean="0"/>
              <a:t>ICLEI </a:t>
            </a:r>
            <a:r>
              <a:rPr lang="de-DE" baseline="0" dirty="0" err="1" smtClean="0"/>
              <a:t>is</a:t>
            </a:r>
            <a:r>
              <a:rPr lang="de-DE" baseline="0" dirty="0" smtClean="0"/>
              <a:t> a </a:t>
            </a:r>
            <a:r>
              <a:rPr lang="de-DE" baseline="0" dirty="0" err="1" smtClean="0"/>
              <a:t>woldwide</a:t>
            </a:r>
            <a:r>
              <a:rPr lang="de-DE" baseline="0" dirty="0" smtClean="0"/>
              <a:t> </a:t>
            </a:r>
            <a:r>
              <a:rPr lang="de-DE" baseline="0" dirty="0" err="1" smtClean="0"/>
              <a:t>network</a:t>
            </a:r>
            <a:r>
              <a:rPr lang="de-DE" baseline="0" dirty="0" smtClean="0"/>
              <a:t> </a:t>
            </a:r>
            <a:r>
              <a:rPr lang="de-DE" baseline="0" dirty="0" err="1" smtClean="0"/>
              <a:t>of</a:t>
            </a:r>
            <a:r>
              <a:rPr lang="de-DE" baseline="0" dirty="0" smtClean="0"/>
              <a:t> </a:t>
            </a:r>
            <a:r>
              <a:rPr lang="de-DE" baseline="0" dirty="0" err="1" smtClean="0"/>
              <a:t>local</a:t>
            </a:r>
            <a:r>
              <a:rPr lang="de-DE" baseline="0" dirty="0" smtClean="0"/>
              <a:t> </a:t>
            </a:r>
            <a:r>
              <a:rPr lang="de-DE" baseline="0" dirty="0" err="1" smtClean="0"/>
              <a:t>governments</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particularity</a:t>
            </a:r>
            <a:r>
              <a:rPr lang="de-DE" baseline="0" dirty="0" smtClean="0"/>
              <a:t> </a:t>
            </a:r>
            <a:r>
              <a:rPr lang="de-DE" baseline="0" dirty="0" err="1" smtClean="0"/>
              <a:t>of</a:t>
            </a:r>
            <a:r>
              <a:rPr lang="de-DE" baseline="0" dirty="0" smtClean="0"/>
              <a:t> </a:t>
            </a:r>
            <a:r>
              <a:rPr lang="de-DE" baseline="0" dirty="0" err="1" smtClean="0"/>
              <a:t>our</a:t>
            </a:r>
            <a:r>
              <a:rPr lang="de-DE" baseline="0" dirty="0" smtClean="0"/>
              <a:t> </a:t>
            </a:r>
            <a:r>
              <a:rPr lang="de-DE" baseline="0" dirty="0" err="1" smtClean="0"/>
              <a:t>members</a:t>
            </a:r>
            <a:r>
              <a:rPr lang="de-DE" baseline="0" dirty="0" smtClean="0"/>
              <a:t> </a:t>
            </a:r>
            <a:r>
              <a:rPr lang="de-DE" baseline="0" dirty="0" err="1" smtClean="0"/>
              <a:t>is</a:t>
            </a:r>
            <a:r>
              <a:rPr lang="de-DE" baseline="0" dirty="0" smtClean="0"/>
              <a:t> </a:t>
            </a:r>
            <a:r>
              <a:rPr lang="de-DE" baseline="0" dirty="0" err="1" smtClean="0"/>
              <a:t>that</a:t>
            </a:r>
            <a:r>
              <a:rPr lang="de-DE" baseline="0" dirty="0" smtClean="0"/>
              <a:t> </a:t>
            </a:r>
            <a:r>
              <a:rPr lang="de-DE" baseline="0" dirty="0" err="1" smtClean="0"/>
              <a:t>they</a:t>
            </a:r>
            <a:r>
              <a:rPr lang="de-DE" baseline="0" dirty="0" smtClean="0"/>
              <a:t> </a:t>
            </a:r>
            <a:r>
              <a:rPr lang="de-DE" baseline="0" dirty="0" err="1" smtClean="0"/>
              <a:t>have</a:t>
            </a:r>
            <a:r>
              <a:rPr lang="de-DE" baseline="0" dirty="0" smtClean="0"/>
              <a:t> all </a:t>
            </a:r>
            <a:r>
              <a:rPr lang="de-DE" baseline="0" dirty="0" err="1" smtClean="0"/>
              <a:t>committed</a:t>
            </a:r>
            <a:r>
              <a:rPr lang="de-DE" baseline="0" dirty="0" smtClean="0"/>
              <a:t> </a:t>
            </a:r>
            <a:r>
              <a:rPr lang="de-DE" baseline="0" dirty="0" err="1" smtClean="0"/>
              <a:t>to</a:t>
            </a:r>
            <a:r>
              <a:rPr lang="de-DE" baseline="0" dirty="0" smtClean="0"/>
              <a:t> </a:t>
            </a:r>
            <a:r>
              <a:rPr lang="de-DE" baseline="0" dirty="0" err="1" smtClean="0"/>
              <a:t>promoting</a:t>
            </a:r>
            <a:r>
              <a:rPr lang="de-DE" baseline="0" dirty="0" smtClean="0"/>
              <a:t> </a:t>
            </a:r>
            <a:r>
              <a:rPr lang="de-DE" baseline="0" dirty="0" err="1" smtClean="0"/>
              <a:t>sustainable</a:t>
            </a:r>
            <a:r>
              <a:rPr lang="de-DE" baseline="0" dirty="0" smtClean="0"/>
              <a:t> </a:t>
            </a:r>
            <a:r>
              <a:rPr lang="de-DE" baseline="0" dirty="0" err="1" smtClean="0"/>
              <a:t>development</a:t>
            </a:r>
            <a:r>
              <a:rPr lang="de-DE" baseline="0" dirty="0" smtClean="0"/>
              <a:t> </a:t>
            </a:r>
            <a:r>
              <a:rPr lang="de-DE" baseline="0" dirty="0" err="1" smtClean="0"/>
              <a:t>practices</a:t>
            </a:r>
            <a:r>
              <a:rPr lang="de-DE" baseline="0" dirty="0" smtClean="0"/>
              <a:t> </a:t>
            </a:r>
            <a:r>
              <a:rPr lang="de-DE" baseline="0" dirty="0" err="1" smtClean="0"/>
              <a:t>at</a:t>
            </a:r>
            <a:r>
              <a:rPr lang="de-DE" baseline="0" dirty="0" smtClean="0"/>
              <a:t> </a:t>
            </a:r>
            <a:r>
              <a:rPr lang="de-DE" baseline="0" dirty="0" err="1" smtClean="0"/>
              <a:t>the</a:t>
            </a:r>
            <a:r>
              <a:rPr lang="de-DE" baseline="0" dirty="0" smtClean="0"/>
              <a:t> </a:t>
            </a:r>
            <a:r>
              <a:rPr lang="de-DE" baseline="0" dirty="0" err="1" smtClean="0"/>
              <a:t>local</a:t>
            </a:r>
            <a:r>
              <a:rPr lang="de-DE" baseline="0" dirty="0" smtClean="0"/>
              <a:t> </a:t>
            </a:r>
            <a:r>
              <a:rPr lang="de-DE" baseline="0" dirty="0" err="1" smtClean="0"/>
              <a:t>level</a:t>
            </a:r>
            <a:r>
              <a:rPr lang="de-DE" baseline="0" dirty="0" smtClean="0"/>
              <a:t>. ICLEI </a:t>
            </a:r>
            <a:r>
              <a:rPr lang="de-DE" baseline="0" dirty="0" err="1" smtClean="0"/>
              <a:t>runs</a:t>
            </a:r>
            <a:r>
              <a:rPr lang="de-DE" baseline="0" dirty="0" smtClean="0"/>
              <a:t> a </a:t>
            </a:r>
            <a:r>
              <a:rPr lang="de-DE" baseline="0" dirty="0" err="1" smtClean="0"/>
              <a:t>number</a:t>
            </a:r>
            <a:r>
              <a:rPr lang="de-DE" baseline="0" dirty="0" smtClean="0"/>
              <a:t> </a:t>
            </a:r>
            <a:r>
              <a:rPr lang="de-DE" baseline="0" dirty="0" err="1" smtClean="0"/>
              <a:t>of</a:t>
            </a:r>
            <a:r>
              <a:rPr lang="de-DE" baseline="0" dirty="0" smtClean="0"/>
              <a:t> </a:t>
            </a:r>
            <a:r>
              <a:rPr lang="de-DE" baseline="0" dirty="0" err="1" smtClean="0"/>
              <a:t>activities</a:t>
            </a:r>
            <a:r>
              <a:rPr lang="de-DE" baseline="0" dirty="0" smtClean="0"/>
              <a:t> </a:t>
            </a:r>
            <a:r>
              <a:rPr lang="de-DE" baseline="0" dirty="0" err="1" smtClean="0"/>
              <a:t>and</a:t>
            </a:r>
            <a:r>
              <a:rPr lang="de-DE" baseline="0" dirty="0" smtClean="0"/>
              <a:t> </a:t>
            </a:r>
            <a:r>
              <a:rPr lang="de-DE" baseline="0" dirty="0" err="1" smtClean="0"/>
              <a:t>projects</a:t>
            </a:r>
            <a:r>
              <a:rPr lang="de-DE" baseline="0" dirty="0" smtClean="0"/>
              <a:t> </a:t>
            </a:r>
            <a:r>
              <a:rPr lang="de-DE" baseline="0" dirty="0" err="1" smtClean="0"/>
              <a:t>and</a:t>
            </a:r>
            <a:r>
              <a:rPr lang="de-DE" baseline="0" dirty="0" smtClean="0"/>
              <a:t> </a:t>
            </a:r>
            <a:r>
              <a:rPr lang="de-DE" baseline="0" dirty="0" err="1" smtClean="0"/>
              <a:t>we</a:t>
            </a:r>
            <a:r>
              <a:rPr lang="de-DE" baseline="0" dirty="0" smtClean="0"/>
              <a:t> </a:t>
            </a:r>
            <a:r>
              <a:rPr lang="de-DE" baseline="0" dirty="0" err="1" smtClean="0"/>
              <a:t>organize</a:t>
            </a:r>
            <a:r>
              <a:rPr lang="de-DE" baseline="0" dirty="0" smtClean="0"/>
              <a:t> </a:t>
            </a:r>
            <a:r>
              <a:rPr lang="de-DE" baseline="0" dirty="0" err="1" smtClean="0"/>
              <a:t>various</a:t>
            </a:r>
            <a:r>
              <a:rPr lang="de-DE" baseline="0" dirty="0" smtClean="0"/>
              <a:t> </a:t>
            </a:r>
            <a:r>
              <a:rPr lang="de-DE" baseline="0" dirty="0" err="1" smtClean="0"/>
              <a:t>conferences</a:t>
            </a:r>
            <a:r>
              <a:rPr lang="de-DE" baseline="0" dirty="0" smtClean="0"/>
              <a:t> </a:t>
            </a:r>
            <a:r>
              <a:rPr lang="de-DE" baseline="0" dirty="0" err="1" smtClean="0"/>
              <a:t>and</a:t>
            </a:r>
            <a:r>
              <a:rPr lang="de-DE" baseline="0" dirty="0" smtClean="0"/>
              <a:t> </a:t>
            </a:r>
            <a:r>
              <a:rPr lang="de-DE" baseline="0" dirty="0" err="1" smtClean="0"/>
              <a:t>summits</a:t>
            </a:r>
            <a:r>
              <a:rPr lang="de-DE" baseline="0" dirty="0" smtClean="0"/>
              <a:t> </a:t>
            </a:r>
            <a:r>
              <a:rPr lang="de-DE" baseline="0" dirty="0" smtClean="0"/>
              <a:t>(</a:t>
            </a:r>
            <a:r>
              <a:rPr lang="de-DE" baseline="0" dirty="0" err="1" smtClean="0"/>
              <a:t>Resilient</a:t>
            </a:r>
            <a:r>
              <a:rPr lang="de-DE" baseline="0" dirty="0" smtClean="0"/>
              <a:t> Cities, Mayors Adaptation Forum, World Mayors </a:t>
            </a:r>
            <a:r>
              <a:rPr lang="de-DE" baseline="0" dirty="0" err="1" smtClean="0"/>
              <a:t>Summit</a:t>
            </a:r>
            <a:r>
              <a:rPr lang="de-DE" baseline="0" dirty="0" smtClean="0"/>
              <a:t> on </a:t>
            </a:r>
            <a:r>
              <a:rPr lang="de-DE" baseline="0" dirty="0" err="1" smtClean="0"/>
              <a:t>climate</a:t>
            </a:r>
            <a:r>
              <a:rPr lang="de-DE" baseline="0" dirty="0" smtClean="0"/>
              <a:t> Change,…)</a:t>
            </a:r>
            <a:endParaRPr lang="de-DE" baseline="0" dirty="0" smtClean="0"/>
          </a:p>
          <a:p>
            <a:pPr eaLnBrk="1" hangingPunct="1">
              <a:spcBef>
                <a:spcPct val="0"/>
              </a:spcBef>
            </a:pPr>
            <a:endParaRPr lang="de-DE" baseline="0" dirty="0" smtClean="0"/>
          </a:p>
          <a:p>
            <a:pPr eaLnBrk="1" hangingPunct="1">
              <a:spcBef>
                <a:spcPct val="0"/>
              </a:spcBef>
            </a:pPr>
            <a:r>
              <a:rPr lang="de-DE" baseline="0" dirty="0" smtClean="0"/>
              <a:t>In </a:t>
            </a:r>
            <a:r>
              <a:rPr lang="de-DE" baseline="0" dirty="0" err="1" smtClean="0"/>
              <a:t>the</a:t>
            </a:r>
            <a:r>
              <a:rPr lang="de-DE" baseline="0" dirty="0" smtClean="0"/>
              <a:t> </a:t>
            </a:r>
            <a:r>
              <a:rPr lang="de-DE" baseline="0" dirty="0" err="1" smtClean="0"/>
              <a:t>context</a:t>
            </a:r>
            <a:r>
              <a:rPr lang="de-DE" baseline="0" dirty="0" smtClean="0"/>
              <a:t> </a:t>
            </a:r>
            <a:r>
              <a:rPr lang="de-DE" baseline="0" dirty="0" err="1" smtClean="0"/>
              <a:t>of</a:t>
            </a:r>
            <a:r>
              <a:rPr lang="de-DE" baseline="0" dirty="0" smtClean="0"/>
              <a:t> </a:t>
            </a:r>
            <a:r>
              <a:rPr lang="de-DE" baseline="0" dirty="0" err="1" smtClean="0"/>
              <a:t>climate</a:t>
            </a:r>
            <a:r>
              <a:rPr lang="de-DE" baseline="0" dirty="0" smtClean="0"/>
              <a:t> </a:t>
            </a:r>
            <a:r>
              <a:rPr lang="de-DE" baseline="0" dirty="0" err="1" smtClean="0"/>
              <a:t>change</a:t>
            </a:r>
            <a:r>
              <a:rPr lang="de-DE" baseline="0" dirty="0" smtClean="0"/>
              <a:t>, ICLEI, in </a:t>
            </a:r>
            <a:r>
              <a:rPr lang="de-DE" baseline="0" dirty="0" err="1" smtClean="0"/>
              <a:t>addition</a:t>
            </a:r>
            <a:r>
              <a:rPr lang="de-DE" baseline="0" dirty="0" smtClean="0"/>
              <a:t> </a:t>
            </a:r>
            <a:r>
              <a:rPr lang="de-DE" baseline="0" dirty="0" err="1" smtClean="0"/>
              <a:t>to</a:t>
            </a:r>
            <a:r>
              <a:rPr lang="de-DE" baseline="0" dirty="0" smtClean="0"/>
              <a:t> </a:t>
            </a:r>
            <a:r>
              <a:rPr lang="de-DE" baseline="0" dirty="0" err="1" smtClean="0"/>
              <a:t>running</a:t>
            </a:r>
            <a:r>
              <a:rPr lang="de-DE" baseline="0" dirty="0" smtClean="0"/>
              <a:t> </a:t>
            </a:r>
            <a:r>
              <a:rPr lang="de-DE" baseline="0" dirty="0" err="1" smtClean="0"/>
              <a:t>projects</a:t>
            </a:r>
            <a:r>
              <a:rPr lang="de-DE" baseline="0" dirty="0" smtClean="0"/>
              <a:t> </a:t>
            </a:r>
            <a:r>
              <a:rPr lang="de-DE" baseline="0" dirty="0" err="1" smtClean="0"/>
              <a:t>and</a:t>
            </a:r>
            <a:r>
              <a:rPr lang="de-DE" baseline="0" dirty="0" smtClean="0"/>
              <a:t> </a:t>
            </a:r>
            <a:r>
              <a:rPr lang="de-DE" baseline="0" dirty="0" err="1" smtClean="0"/>
              <a:t>activities</a:t>
            </a:r>
            <a:r>
              <a:rPr lang="de-DE" baseline="0" dirty="0" smtClean="0"/>
              <a:t>, also </a:t>
            </a:r>
            <a:r>
              <a:rPr lang="de-DE" baseline="0" dirty="0" err="1" smtClean="0"/>
              <a:t>has</a:t>
            </a:r>
            <a:r>
              <a:rPr lang="de-DE" baseline="0" dirty="0" smtClean="0"/>
              <a:t> </a:t>
            </a:r>
            <a:r>
              <a:rPr lang="de-DE" baseline="0" dirty="0" err="1" smtClean="0"/>
              <a:t>the</a:t>
            </a:r>
            <a:r>
              <a:rPr lang="de-DE" baseline="0" dirty="0" smtClean="0"/>
              <a:t> </a:t>
            </a:r>
            <a:r>
              <a:rPr lang="de-DE" baseline="0" dirty="0" err="1" smtClean="0"/>
              <a:t>official</a:t>
            </a:r>
            <a:r>
              <a:rPr lang="de-DE" baseline="0" dirty="0" smtClean="0"/>
              <a:t> </a:t>
            </a:r>
            <a:r>
              <a:rPr lang="de-DE" baseline="0" dirty="0" err="1" smtClean="0"/>
              <a:t>role</a:t>
            </a:r>
            <a:r>
              <a:rPr lang="de-DE" baseline="0" dirty="0" smtClean="0"/>
              <a:t> </a:t>
            </a:r>
            <a:r>
              <a:rPr lang="de-DE" baseline="0" dirty="0" err="1" smtClean="0"/>
              <a:t>of</a:t>
            </a:r>
            <a:r>
              <a:rPr lang="de-DE" baseline="0" dirty="0" smtClean="0"/>
              <a:t> </a:t>
            </a:r>
            <a:r>
              <a:rPr lang="de-DE" baseline="0" dirty="0" err="1" smtClean="0"/>
              <a:t>observer</a:t>
            </a:r>
            <a:r>
              <a:rPr lang="de-DE" baseline="0" dirty="0" smtClean="0"/>
              <a:t> in </a:t>
            </a:r>
            <a:r>
              <a:rPr lang="de-DE" baseline="0" dirty="0" err="1" smtClean="0"/>
              <a:t>the</a:t>
            </a:r>
            <a:r>
              <a:rPr lang="de-DE" baseline="0" dirty="0" smtClean="0"/>
              <a:t> international </a:t>
            </a:r>
            <a:r>
              <a:rPr lang="de-DE" baseline="0" dirty="0" err="1" smtClean="0"/>
              <a:t>climate</a:t>
            </a:r>
            <a:r>
              <a:rPr lang="de-DE" baseline="0" dirty="0" smtClean="0"/>
              <a:t> </a:t>
            </a:r>
            <a:r>
              <a:rPr lang="de-DE" baseline="0" dirty="0" err="1" smtClean="0"/>
              <a:t>negotiations</a:t>
            </a:r>
            <a:r>
              <a:rPr lang="de-DE" baseline="0" dirty="0" smtClean="0"/>
              <a:t> </a:t>
            </a:r>
            <a:r>
              <a:rPr lang="de-DE" baseline="0" dirty="0" err="1" smtClean="0"/>
              <a:t>where</a:t>
            </a:r>
            <a:r>
              <a:rPr lang="de-DE" baseline="0" dirty="0" smtClean="0"/>
              <a:t> </a:t>
            </a:r>
            <a:r>
              <a:rPr lang="de-DE" baseline="0" dirty="0" err="1" smtClean="0"/>
              <a:t>we</a:t>
            </a:r>
            <a:r>
              <a:rPr lang="de-DE" baseline="0" dirty="0" smtClean="0"/>
              <a:t> </a:t>
            </a:r>
            <a:r>
              <a:rPr lang="de-DE" baseline="0" dirty="0" err="1" smtClean="0"/>
              <a:t>advocate</a:t>
            </a:r>
            <a:r>
              <a:rPr lang="de-DE" baseline="0" dirty="0" smtClean="0"/>
              <a:t> </a:t>
            </a:r>
            <a:r>
              <a:rPr lang="de-DE" baseline="0" dirty="0" err="1" smtClean="0"/>
              <a:t>for</a:t>
            </a:r>
            <a:r>
              <a:rPr lang="de-DE" baseline="0" dirty="0" smtClean="0"/>
              <a:t> </a:t>
            </a:r>
            <a:r>
              <a:rPr lang="de-DE" baseline="0" dirty="0" err="1" smtClean="0"/>
              <a:t>local</a:t>
            </a:r>
            <a:r>
              <a:rPr lang="de-DE" baseline="0" dirty="0" smtClean="0"/>
              <a:t> </a:t>
            </a:r>
            <a:r>
              <a:rPr lang="de-DE" baseline="0" dirty="0" err="1" smtClean="0"/>
              <a:t>climate</a:t>
            </a:r>
            <a:r>
              <a:rPr lang="de-DE" baseline="0" dirty="0" smtClean="0"/>
              <a:t> </a:t>
            </a:r>
            <a:r>
              <a:rPr lang="de-DE" baseline="0" dirty="0" err="1" smtClean="0"/>
              <a:t>actions</a:t>
            </a:r>
            <a:r>
              <a:rPr lang="de-DE" baseline="0" dirty="0" smtClean="0"/>
              <a:t> on behalf </a:t>
            </a:r>
            <a:r>
              <a:rPr lang="de-DE" baseline="0" dirty="0" err="1" smtClean="0"/>
              <a:t>or</a:t>
            </a:r>
            <a:r>
              <a:rPr lang="de-DE" baseline="0" dirty="0" smtClean="0"/>
              <a:t> </a:t>
            </a:r>
            <a:r>
              <a:rPr lang="de-DE" baseline="0" dirty="0" err="1" smtClean="0"/>
              <a:t>our</a:t>
            </a:r>
            <a:r>
              <a:rPr lang="de-DE" baseline="0" dirty="0" smtClean="0"/>
              <a:t> </a:t>
            </a:r>
            <a:r>
              <a:rPr lang="de-DE" baseline="0" dirty="0" err="1" smtClean="0"/>
              <a:t>members</a:t>
            </a:r>
            <a:r>
              <a:rPr lang="de-DE" baseline="0" dirty="0" smtClean="0"/>
              <a:t>. In </a:t>
            </a:r>
            <a:r>
              <a:rPr lang="de-DE" baseline="0" dirty="0" err="1" smtClean="0"/>
              <a:t>addition</a:t>
            </a:r>
            <a:r>
              <a:rPr lang="de-DE" baseline="0" dirty="0" smtClean="0"/>
              <a:t>, </a:t>
            </a:r>
            <a:r>
              <a:rPr lang="de-DE" baseline="0" dirty="0" err="1" smtClean="0"/>
              <a:t>we</a:t>
            </a:r>
            <a:r>
              <a:rPr lang="de-DE" baseline="0" dirty="0" smtClean="0"/>
              <a:t> also </a:t>
            </a:r>
            <a:r>
              <a:rPr lang="de-DE" baseline="0" dirty="0" err="1" smtClean="0"/>
              <a:t>host</a:t>
            </a:r>
            <a:r>
              <a:rPr lang="de-DE" baseline="0" dirty="0" smtClean="0"/>
              <a:t> </a:t>
            </a:r>
            <a:r>
              <a:rPr lang="de-DE" baseline="0" dirty="0" err="1" smtClean="0"/>
              <a:t>the</a:t>
            </a:r>
            <a:r>
              <a:rPr lang="de-DE" baseline="0" dirty="0" smtClean="0"/>
              <a:t> </a:t>
            </a:r>
            <a:r>
              <a:rPr lang="de-DE" baseline="0" dirty="0" err="1" smtClean="0"/>
              <a:t>secretariat</a:t>
            </a:r>
            <a:r>
              <a:rPr lang="de-DE" baseline="0" dirty="0" smtClean="0"/>
              <a:t> </a:t>
            </a:r>
            <a:r>
              <a:rPr lang="de-DE" baseline="0" dirty="0" err="1" smtClean="0"/>
              <a:t>of</a:t>
            </a:r>
            <a:r>
              <a:rPr lang="de-DE" baseline="0" dirty="0" smtClean="0"/>
              <a:t> </a:t>
            </a:r>
            <a:r>
              <a:rPr lang="de-DE" baseline="0" dirty="0" err="1" smtClean="0"/>
              <a:t>the</a:t>
            </a:r>
            <a:r>
              <a:rPr lang="de-DE" baseline="0" dirty="0" smtClean="0"/>
              <a:t> World Mayor Council on </a:t>
            </a:r>
            <a:r>
              <a:rPr lang="de-DE" baseline="0" dirty="0" err="1" smtClean="0"/>
              <a:t>Climate</a:t>
            </a:r>
            <a:r>
              <a:rPr lang="de-DE" baseline="0" dirty="0" smtClean="0"/>
              <a:t> Change.</a:t>
            </a:r>
            <a:endParaRPr lang="de-DE" baseline="0" dirty="0" smtClean="0"/>
          </a:p>
          <a:p>
            <a:pPr eaLnBrk="1" hangingPunct="1">
              <a:spcBef>
                <a:spcPct val="0"/>
              </a:spcBef>
            </a:pPr>
            <a:endParaRPr lang="de-DE" baseline="0" dirty="0" smtClean="0"/>
          </a:p>
          <a:p>
            <a:pPr eaLnBrk="1" hangingPunct="1">
              <a:spcBef>
                <a:spcPct val="0"/>
              </a:spcBef>
            </a:pPr>
            <a:r>
              <a:rPr lang="de-DE" baseline="0" dirty="0" smtClean="0"/>
              <a:t>1000 </a:t>
            </a:r>
            <a:r>
              <a:rPr lang="de-DE" baseline="0" dirty="0" err="1" smtClean="0"/>
              <a:t>members</a:t>
            </a:r>
            <a:r>
              <a:rPr lang="de-DE" baseline="0" dirty="0" smtClean="0"/>
              <a:t> </a:t>
            </a:r>
            <a:r>
              <a:rPr lang="de-DE" baseline="0" dirty="0" err="1" smtClean="0"/>
              <a:t>worldwide</a:t>
            </a:r>
            <a:r>
              <a:rPr lang="de-DE" baseline="0" dirty="0" smtClean="0"/>
              <a:t>, ranging </a:t>
            </a:r>
            <a:r>
              <a:rPr lang="de-DE" baseline="0" dirty="0" err="1" smtClean="0"/>
              <a:t>from</a:t>
            </a:r>
            <a:r>
              <a:rPr lang="de-DE" baseline="0" dirty="0" smtClean="0"/>
              <a:t> mega-</a:t>
            </a:r>
            <a:r>
              <a:rPr lang="de-DE" baseline="0" dirty="0" err="1" smtClean="0"/>
              <a:t>cities</a:t>
            </a:r>
            <a:r>
              <a:rPr lang="de-DE" baseline="0" dirty="0" smtClean="0"/>
              <a:t> </a:t>
            </a:r>
            <a:r>
              <a:rPr lang="de-DE" baseline="0" dirty="0" err="1" smtClean="0"/>
              <a:t>with</a:t>
            </a:r>
            <a:r>
              <a:rPr lang="de-DE" baseline="0" dirty="0" smtClean="0"/>
              <a:t> </a:t>
            </a:r>
            <a:r>
              <a:rPr lang="de-DE" baseline="0" dirty="0" err="1" smtClean="0"/>
              <a:t>tens</a:t>
            </a:r>
            <a:r>
              <a:rPr lang="de-DE" baseline="0" dirty="0" smtClean="0"/>
              <a:t> </a:t>
            </a:r>
            <a:r>
              <a:rPr lang="de-DE" baseline="0" dirty="0" err="1" smtClean="0"/>
              <a:t>of</a:t>
            </a:r>
            <a:r>
              <a:rPr lang="de-DE" baseline="0" dirty="0" smtClean="0"/>
              <a:t> </a:t>
            </a:r>
            <a:r>
              <a:rPr lang="de-DE" baseline="0" dirty="0" err="1" smtClean="0"/>
              <a:t>millions</a:t>
            </a:r>
            <a:r>
              <a:rPr lang="de-DE" baseline="0" dirty="0" smtClean="0"/>
              <a:t> </a:t>
            </a:r>
            <a:r>
              <a:rPr lang="de-DE" baseline="0" dirty="0" err="1" smtClean="0"/>
              <a:t>of</a:t>
            </a:r>
            <a:r>
              <a:rPr lang="de-DE" baseline="0" dirty="0" smtClean="0"/>
              <a:t> </a:t>
            </a:r>
            <a:r>
              <a:rPr lang="de-DE" baseline="0" dirty="0" err="1" smtClean="0"/>
              <a:t>inhabitants</a:t>
            </a:r>
            <a:r>
              <a:rPr lang="de-DE" baseline="0" dirty="0" smtClean="0"/>
              <a:t> </a:t>
            </a:r>
            <a:r>
              <a:rPr lang="de-DE" baseline="0" dirty="0" err="1" smtClean="0"/>
              <a:t>to</a:t>
            </a:r>
            <a:r>
              <a:rPr lang="de-DE" baseline="0" dirty="0" smtClean="0"/>
              <a:t> </a:t>
            </a:r>
            <a:r>
              <a:rPr lang="de-DE" baseline="0" dirty="0" err="1" smtClean="0"/>
              <a:t>towns</a:t>
            </a:r>
            <a:r>
              <a:rPr lang="de-DE" baseline="0" dirty="0" smtClean="0"/>
              <a:t> so </a:t>
            </a:r>
            <a:r>
              <a:rPr lang="de-DE" baseline="0" dirty="0" err="1" smtClean="0"/>
              <a:t>we</a:t>
            </a:r>
            <a:r>
              <a:rPr lang="de-DE" baseline="0" dirty="0" smtClean="0"/>
              <a:t> </a:t>
            </a:r>
            <a:r>
              <a:rPr lang="de-DE" baseline="0" dirty="0" err="1" smtClean="0"/>
              <a:t>are</a:t>
            </a:r>
            <a:r>
              <a:rPr lang="de-DE" baseline="0" dirty="0" smtClean="0"/>
              <a:t> </a:t>
            </a:r>
            <a:r>
              <a:rPr lang="de-DE" baseline="0" dirty="0" err="1" smtClean="0"/>
              <a:t>indireclty</a:t>
            </a:r>
            <a:r>
              <a:rPr lang="de-DE" baseline="0" dirty="0" smtClean="0"/>
              <a:t> </a:t>
            </a:r>
            <a:r>
              <a:rPr lang="de-DE" baseline="0" dirty="0" err="1" smtClean="0"/>
              <a:t>representing</a:t>
            </a:r>
            <a:r>
              <a:rPr lang="de-DE" baseline="0" dirty="0" smtClean="0"/>
              <a:t> </a:t>
            </a:r>
            <a:r>
              <a:rPr lang="de-DE" baseline="0" dirty="0" err="1" smtClean="0"/>
              <a:t>hundreds</a:t>
            </a:r>
            <a:r>
              <a:rPr lang="de-DE" baseline="0" dirty="0" smtClean="0"/>
              <a:t> </a:t>
            </a:r>
            <a:r>
              <a:rPr lang="de-DE" baseline="0" dirty="0" err="1" smtClean="0"/>
              <a:t>of</a:t>
            </a:r>
            <a:r>
              <a:rPr lang="de-DE" baseline="0" dirty="0" smtClean="0"/>
              <a:t> </a:t>
            </a:r>
            <a:r>
              <a:rPr lang="de-DE" baseline="0" dirty="0" err="1" smtClean="0"/>
              <a:t>millions</a:t>
            </a:r>
            <a:r>
              <a:rPr lang="de-DE" baseline="0" dirty="0" smtClean="0"/>
              <a:t> </a:t>
            </a:r>
            <a:r>
              <a:rPr lang="de-DE" baseline="0" dirty="0" err="1" smtClean="0"/>
              <a:t>of</a:t>
            </a:r>
            <a:r>
              <a:rPr lang="de-DE" baseline="0" dirty="0" smtClean="0"/>
              <a:t> </a:t>
            </a:r>
            <a:r>
              <a:rPr lang="de-DE" baseline="0" dirty="0" err="1" smtClean="0"/>
              <a:t>people</a:t>
            </a:r>
            <a:r>
              <a:rPr lang="de-DE" baseline="0" dirty="0" smtClean="0"/>
              <a:t> </a:t>
            </a:r>
            <a:r>
              <a:rPr lang="de-DE" baseline="0" dirty="0" err="1" smtClean="0"/>
              <a:t>which</a:t>
            </a:r>
            <a:r>
              <a:rPr lang="de-DE" baseline="0" dirty="0" smtClean="0"/>
              <a:t> </a:t>
            </a:r>
            <a:r>
              <a:rPr lang="de-DE" baseline="0" dirty="0" err="1" smtClean="0"/>
              <a:t>makes</a:t>
            </a:r>
            <a:r>
              <a:rPr lang="de-DE" baseline="0" dirty="0" smtClean="0"/>
              <a:t> </a:t>
            </a:r>
            <a:r>
              <a:rPr lang="de-DE" baseline="0" dirty="0" err="1" smtClean="0"/>
              <a:t>us</a:t>
            </a:r>
            <a:r>
              <a:rPr lang="de-DE" baseline="0" dirty="0" smtClean="0"/>
              <a:t> an </a:t>
            </a:r>
            <a:r>
              <a:rPr lang="de-DE" baseline="0" dirty="0" err="1" smtClean="0"/>
              <a:t>important</a:t>
            </a:r>
            <a:r>
              <a:rPr lang="de-DE" baseline="0" dirty="0" smtClean="0"/>
              <a:t> </a:t>
            </a:r>
            <a:r>
              <a:rPr lang="de-DE" baseline="0" dirty="0" err="1" smtClean="0"/>
              <a:t>partner</a:t>
            </a:r>
            <a:r>
              <a:rPr lang="de-DE" baseline="0" dirty="0" smtClean="0"/>
              <a:t> in </a:t>
            </a:r>
            <a:r>
              <a:rPr lang="de-DE" baseline="0" dirty="0" err="1" smtClean="0"/>
              <a:t>the</a:t>
            </a:r>
            <a:r>
              <a:rPr lang="de-DE" baseline="0" dirty="0" smtClean="0"/>
              <a:t> global </a:t>
            </a:r>
            <a:r>
              <a:rPr lang="de-DE" baseline="0" dirty="0" err="1" smtClean="0"/>
              <a:t>climate</a:t>
            </a:r>
            <a:r>
              <a:rPr lang="de-DE" baseline="0" dirty="0" smtClean="0"/>
              <a:t> </a:t>
            </a:r>
            <a:r>
              <a:rPr lang="de-DE" baseline="0" dirty="0" err="1" smtClean="0"/>
              <a:t>debate</a:t>
            </a:r>
            <a:r>
              <a:rPr lang="de-DE" baseline="0" dirty="0" smtClean="0"/>
              <a:t>. The </a:t>
            </a:r>
            <a:r>
              <a:rPr lang="de-DE" baseline="0" dirty="0" err="1" smtClean="0"/>
              <a:t>carbonn</a:t>
            </a:r>
            <a:r>
              <a:rPr lang="de-DE" baseline="0" dirty="0" smtClean="0"/>
              <a:t> Cities </a:t>
            </a:r>
            <a:r>
              <a:rPr lang="de-DE" baseline="0" dirty="0" err="1" smtClean="0"/>
              <a:t>Climate</a:t>
            </a:r>
            <a:r>
              <a:rPr lang="de-DE" baseline="0" dirty="0" smtClean="0"/>
              <a:t> Registry </a:t>
            </a:r>
            <a:r>
              <a:rPr lang="de-DE" baseline="0" dirty="0" err="1" smtClean="0"/>
              <a:t>is</a:t>
            </a:r>
            <a:r>
              <a:rPr lang="de-DE" baseline="0" dirty="0" smtClean="0"/>
              <a:t> also an </a:t>
            </a:r>
            <a:r>
              <a:rPr lang="de-DE" baseline="0" dirty="0" err="1" smtClean="0"/>
              <a:t>important</a:t>
            </a:r>
            <a:r>
              <a:rPr lang="de-DE" baseline="0" dirty="0" smtClean="0"/>
              <a:t> </a:t>
            </a:r>
            <a:r>
              <a:rPr lang="de-DE" baseline="0" dirty="0" err="1" smtClean="0"/>
              <a:t>tool</a:t>
            </a:r>
            <a:r>
              <a:rPr lang="de-DE" baseline="0" dirty="0" smtClean="0"/>
              <a:t> in </a:t>
            </a:r>
            <a:r>
              <a:rPr lang="de-DE" baseline="0" dirty="0" err="1" smtClean="0"/>
              <a:t>this</a:t>
            </a:r>
            <a:r>
              <a:rPr lang="de-DE" baseline="0" dirty="0" smtClean="0"/>
              <a:t> </a:t>
            </a:r>
            <a:r>
              <a:rPr lang="de-DE" baseline="0" dirty="0" err="1" smtClean="0"/>
              <a:t>regard</a:t>
            </a:r>
            <a:r>
              <a:rPr lang="de-DE" baseline="0" dirty="0" smtClean="0"/>
              <a:t>. Every </a:t>
            </a:r>
            <a:r>
              <a:rPr lang="de-DE" baseline="0" dirty="0" err="1" smtClean="0"/>
              <a:t>year</a:t>
            </a:r>
            <a:r>
              <a:rPr lang="de-DE" baseline="0" dirty="0" smtClean="0"/>
              <a:t> </a:t>
            </a:r>
            <a:r>
              <a:rPr lang="de-DE" baseline="0" dirty="0" err="1" smtClean="0"/>
              <a:t>we</a:t>
            </a:r>
            <a:r>
              <a:rPr lang="de-DE" baseline="0" dirty="0" smtClean="0"/>
              <a:t> </a:t>
            </a:r>
            <a:r>
              <a:rPr lang="de-DE" baseline="0" dirty="0" err="1" smtClean="0"/>
              <a:t>present</a:t>
            </a:r>
            <a:r>
              <a:rPr lang="de-DE" baseline="0" dirty="0" smtClean="0"/>
              <a:t> </a:t>
            </a:r>
            <a:r>
              <a:rPr lang="de-DE" baseline="0" dirty="0" err="1" smtClean="0"/>
              <a:t>the</a:t>
            </a:r>
            <a:r>
              <a:rPr lang="de-DE" baseline="0" dirty="0" smtClean="0"/>
              <a:t> </a:t>
            </a:r>
            <a:r>
              <a:rPr lang="de-DE" baseline="0" dirty="0" err="1" smtClean="0"/>
              <a:t>annual</a:t>
            </a:r>
            <a:r>
              <a:rPr lang="de-DE" baseline="0" dirty="0" smtClean="0"/>
              <a:t> </a:t>
            </a:r>
            <a:r>
              <a:rPr lang="de-DE" baseline="0" dirty="0" err="1" smtClean="0"/>
              <a:t>report</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registry</a:t>
            </a:r>
            <a:r>
              <a:rPr lang="de-DE" baseline="0" dirty="0" smtClean="0"/>
              <a:t> </a:t>
            </a:r>
            <a:r>
              <a:rPr lang="de-DE" baseline="0" dirty="0" err="1" smtClean="0"/>
              <a:t>to</a:t>
            </a:r>
            <a:r>
              <a:rPr lang="de-DE" baseline="0" dirty="0" smtClean="0"/>
              <a:t> </a:t>
            </a:r>
            <a:r>
              <a:rPr lang="de-DE" baseline="0" dirty="0" err="1" smtClean="0"/>
              <a:t>the</a:t>
            </a:r>
            <a:r>
              <a:rPr lang="de-DE" baseline="0" dirty="0" smtClean="0"/>
              <a:t> United </a:t>
            </a:r>
            <a:r>
              <a:rPr lang="de-DE" baseline="0" dirty="0" err="1" smtClean="0"/>
              <a:t>Nations</a:t>
            </a:r>
            <a:r>
              <a:rPr lang="de-DE" baseline="0" dirty="0" smtClean="0"/>
              <a:t> </a:t>
            </a:r>
            <a:r>
              <a:rPr lang="de-DE" baseline="0" dirty="0" err="1" smtClean="0"/>
              <a:t>Climate</a:t>
            </a:r>
            <a:r>
              <a:rPr lang="de-DE" baseline="0" dirty="0" smtClean="0"/>
              <a:t> </a:t>
            </a:r>
            <a:r>
              <a:rPr lang="de-DE" baseline="0" dirty="0" err="1" smtClean="0"/>
              <a:t>Conferences</a:t>
            </a:r>
            <a:r>
              <a:rPr lang="de-DE" baseline="0" dirty="0" smtClean="0"/>
              <a:t>. In 2011 in Durban </a:t>
            </a:r>
            <a:r>
              <a:rPr lang="de-DE" baseline="0" dirty="0" err="1" smtClean="0"/>
              <a:t>and</a:t>
            </a:r>
            <a:r>
              <a:rPr lang="de-DE" baseline="0" dirty="0" smtClean="0"/>
              <a:t> in 2012 Doha </a:t>
            </a:r>
            <a:r>
              <a:rPr lang="de-DE" baseline="0" dirty="0" err="1" smtClean="0"/>
              <a:t>and</a:t>
            </a:r>
            <a:r>
              <a:rPr lang="de-DE" baseline="0" dirty="0" smtClean="0"/>
              <a:t> </a:t>
            </a:r>
            <a:r>
              <a:rPr lang="de-DE" baseline="0" dirty="0" err="1" smtClean="0"/>
              <a:t>this</a:t>
            </a:r>
            <a:r>
              <a:rPr lang="de-DE" baseline="0" dirty="0" smtClean="0"/>
              <a:t> </a:t>
            </a:r>
            <a:r>
              <a:rPr lang="de-DE" baseline="0" dirty="0" err="1" smtClean="0"/>
              <a:t>year</a:t>
            </a:r>
            <a:r>
              <a:rPr lang="de-DE" baseline="0" dirty="0" smtClean="0"/>
              <a:t> </a:t>
            </a:r>
            <a:r>
              <a:rPr lang="de-DE" baseline="0" dirty="0" err="1" smtClean="0"/>
              <a:t>it</a:t>
            </a:r>
            <a:r>
              <a:rPr lang="de-DE" baseline="0" dirty="0" smtClean="0"/>
              <a:t> will </a:t>
            </a:r>
            <a:r>
              <a:rPr lang="de-DE" baseline="0" dirty="0" err="1" smtClean="0"/>
              <a:t>be</a:t>
            </a:r>
            <a:r>
              <a:rPr lang="de-DE" baseline="0" dirty="0" smtClean="0"/>
              <a:t> </a:t>
            </a:r>
            <a:r>
              <a:rPr lang="de-DE" baseline="0" dirty="0" err="1" smtClean="0"/>
              <a:t>presented</a:t>
            </a:r>
            <a:r>
              <a:rPr lang="de-DE" baseline="0" dirty="0" smtClean="0"/>
              <a:t> </a:t>
            </a:r>
            <a:r>
              <a:rPr lang="de-DE" baseline="0" dirty="0" err="1" smtClean="0"/>
              <a:t>again</a:t>
            </a:r>
            <a:r>
              <a:rPr lang="de-DE" baseline="0" dirty="0" smtClean="0"/>
              <a:t> </a:t>
            </a:r>
            <a:r>
              <a:rPr lang="de-DE" baseline="0" dirty="0" err="1" smtClean="0"/>
              <a:t>at</a:t>
            </a:r>
            <a:r>
              <a:rPr lang="de-DE" baseline="0" dirty="0" smtClean="0"/>
              <a:t> COP19 in </a:t>
            </a:r>
            <a:r>
              <a:rPr lang="de-DE" baseline="0" dirty="0" err="1" smtClean="0"/>
              <a:t>Warsaw</a:t>
            </a:r>
            <a:r>
              <a:rPr lang="de-DE" baseline="0" dirty="0" smtClean="0"/>
              <a:t>.</a:t>
            </a:r>
          </a:p>
          <a:p>
            <a:pPr eaLnBrk="1" hangingPunct="1">
              <a:spcBef>
                <a:spcPct val="0"/>
              </a:spcBef>
            </a:pPr>
            <a:endParaRPr lang="de-DE" baseline="0" dirty="0" smtClean="0"/>
          </a:p>
          <a:p>
            <a:pPr eaLnBrk="1" hangingPunct="1">
              <a:spcBef>
                <a:spcPct val="0"/>
              </a:spcBef>
            </a:pPr>
            <a:r>
              <a:rPr lang="de-DE" baseline="0" dirty="0" smtClean="0"/>
              <a:t>The </a:t>
            </a:r>
            <a:r>
              <a:rPr lang="de-DE" baseline="0" dirty="0" err="1" smtClean="0"/>
              <a:t>platform</a:t>
            </a:r>
            <a:r>
              <a:rPr lang="de-DE" baseline="0" dirty="0" smtClean="0"/>
              <a:t> </a:t>
            </a:r>
            <a:r>
              <a:rPr lang="de-DE" baseline="0" dirty="0" smtClean="0"/>
              <a:t>was </a:t>
            </a:r>
            <a:r>
              <a:rPr lang="de-DE" baseline="0" dirty="0" err="1" smtClean="0"/>
              <a:t>launched</a:t>
            </a:r>
            <a:r>
              <a:rPr lang="de-DE" baseline="0" dirty="0" smtClean="0"/>
              <a:t> </a:t>
            </a:r>
            <a:r>
              <a:rPr lang="en-US" dirty="0" smtClean="0"/>
              <a:t>at the World Mayors Summit on Climate in Mexico City in late </a:t>
            </a:r>
            <a:r>
              <a:rPr lang="en-US" dirty="0" smtClean="0"/>
              <a:t>2010</a:t>
            </a:r>
            <a:r>
              <a:rPr lang="en-US" baseline="0" dirty="0" smtClean="0"/>
              <a:t> </a:t>
            </a:r>
            <a:r>
              <a:rPr lang="en-US" baseline="0" dirty="0" err="1" smtClean="0"/>
              <a:t>toghether</a:t>
            </a:r>
            <a:r>
              <a:rPr lang="en-US" baseline="0" dirty="0" smtClean="0"/>
              <a:t> with the Mexico City Pact.</a:t>
            </a:r>
            <a:endParaRPr lang="en-US" dirty="0" smtClean="0"/>
          </a:p>
          <a:p>
            <a:pPr eaLnBrk="1" hangingPunct="1">
              <a:spcBef>
                <a:spcPct val="0"/>
              </a:spcBef>
            </a:pPr>
            <a:endParaRPr lang="de-DE" dirty="0" smtClean="0"/>
          </a:p>
          <a:p>
            <a:pPr eaLnBrk="1" hangingPunct="1">
              <a:spcBef>
                <a:spcPct val="0"/>
              </a:spcBef>
            </a:pPr>
            <a:r>
              <a:rPr lang="de-DE" baseline="0" dirty="0" err="1" smtClean="0"/>
              <a:t>Very</a:t>
            </a:r>
            <a:r>
              <a:rPr lang="de-DE" baseline="0" dirty="0" smtClean="0"/>
              <a:t> </a:t>
            </a:r>
            <a:r>
              <a:rPr lang="de-DE" baseline="0" dirty="0" err="1" smtClean="0"/>
              <a:t>ambitious</a:t>
            </a:r>
            <a:r>
              <a:rPr lang="de-DE" baseline="0" dirty="0" smtClean="0"/>
              <a:t> initiative. </a:t>
            </a:r>
            <a:r>
              <a:rPr lang="de-DE" baseline="0" dirty="0" err="1" smtClean="0"/>
              <a:t>Thanks</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collaboration</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WWF but also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possibility</a:t>
            </a:r>
            <a:r>
              <a:rPr lang="de-DE" baseline="0" dirty="0" smtClean="0"/>
              <a:t> </a:t>
            </a:r>
            <a:r>
              <a:rPr lang="de-DE" baseline="0" dirty="0" err="1" smtClean="0"/>
              <a:t>of</a:t>
            </a:r>
            <a:r>
              <a:rPr lang="de-DE" baseline="0" dirty="0" smtClean="0"/>
              <a:t> </a:t>
            </a:r>
            <a:r>
              <a:rPr lang="de-DE" baseline="0" dirty="0" err="1" smtClean="0"/>
              <a:t>integrating</a:t>
            </a:r>
            <a:r>
              <a:rPr lang="de-DE" baseline="0" dirty="0" smtClean="0"/>
              <a:t> </a:t>
            </a:r>
            <a:r>
              <a:rPr lang="de-DE" baseline="0" dirty="0" err="1" smtClean="0"/>
              <a:t>it</a:t>
            </a:r>
            <a:r>
              <a:rPr lang="de-DE" baseline="0" dirty="0" smtClean="0"/>
              <a:t> </a:t>
            </a:r>
            <a:r>
              <a:rPr lang="de-DE" baseline="0" dirty="0" err="1" smtClean="0"/>
              <a:t>with</a:t>
            </a:r>
            <a:r>
              <a:rPr lang="de-DE" baseline="0" dirty="0" smtClean="0"/>
              <a:t> </a:t>
            </a:r>
            <a:r>
              <a:rPr lang="de-DE" baseline="0" dirty="0" err="1" smtClean="0"/>
              <a:t>other</a:t>
            </a:r>
            <a:r>
              <a:rPr lang="de-DE" baseline="0" dirty="0" smtClean="0"/>
              <a:t> ICLEI </a:t>
            </a:r>
            <a:r>
              <a:rPr lang="de-DE" baseline="0" dirty="0" err="1" smtClean="0"/>
              <a:t>projects</a:t>
            </a:r>
            <a:r>
              <a:rPr lang="de-DE" baseline="0" dirty="0" smtClean="0"/>
              <a:t> </a:t>
            </a:r>
            <a:r>
              <a:rPr lang="de-DE" baseline="0" dirty="0" err="1" smtClean="0"/>
              <a:t>and</a:t>
            </a:r>
            <a:r>
              <a:rPr lang="de-DE" baseline="0" dirty="0" smtClean="0"/>
              <a:t> initiatives, </a:t>
            </a:r>
            <a:r>
              <a:rPr lang="de-DE" baseline="0" dirty="0" err="1" smtClean="0"/>
              <a:t>the</a:t>
            </a:r>
            <a:r>
              <a:rPr lang="de-DE" baseline="0" dirty="0" smtClean="0"/>
              <a:t> </a:t>
            </a:r>
            <a:r>
              <a:rPr lang="de-DE" baseline="0" dirty="0" err="1" smtClean="0"/>
              <a:t>decision</a:t>
            </a:r>
            <a:r>
              <a:rPr lang="de-DE" baseline="0" dirty="0" smtClean="0"/>
              <a:t> was </a:t>
            </a:r>
            <a:r>
              <a:rPr lang="de-DE" baseline="0" dirty="0" err="1" smtClean="0"/>
              <a:t>taken</a:t>
            </a:r>
            <a:r>
              <a:rPr lang="de-DE" baseline="0" dirty="0" smtClean="0"/>
              <a:t> </a:t>
            </a:r>
            <a:r>
              <a:rPr lang="de-DE" baseline="0" dirty="0" err="1" smtClean="0"/>
              <a:t>to</a:t>
            </a:r>
            <a:r>
              <a:rPr lang="de-DE" baseline="0" dirty="0" smtClean="0"/>
              <a:t> </a:t>
            </a:r>
            <a:r>
              <a:rPr lang="de-DE" baseline="0" dirty="0" err="1" smtClean="0"/>
              <a:t>improve</a:t>
            </a:r>
            <a:r>
              <a:rPr lang="de-DE" baseline="0" dirty="0" smtClean="0"/>
              <a:t> </a:t>
            </a:r>
            <a:r>
              <a:rPr lang="de-DE" baseline="0" dirty="0" err="1" smtClean="0"/>
              <a:t>it</a:t>
            </a:r>
            <a:r>
              <a:rPr lang="de-DE" baseline="0" dirty="0" smtClean="0"/>
              <a:t> </a:t>
            </a:r>
            <a:r>
              <a:rPr lang="de-DE" baseline="0" dirty="0" err="1" smtClean="0"/>
              <a:t>and</a:t>
            </a:r>
            <a:r>
              <a:rPr lang="de-DE" baseline="0" dirty="0" smtClean="0"/>
              <a:t> </a:t>
            </a:r>
            <a:r>
              <a:rPr lang="de-DE" baseline="0" dirty="0" err="1" smtClean="0"/>
              <a:t>it</a:t>
            </a:r>
            <a:r>
              <a:rPr lang="de-DE" baseline="0" dirty="0" smtClean="0"/>
              <a:t> will </a:t>
            </a:r>
            <a:r>
              <a:rPr lang="de-DE" baseline="0" dirty="0" err="1" smtClean="0"/>
              <a:t>be</a:t>
            </a:r>
            <a:r>
              <a:rPr lang="de-DE" baseline="0" dirty="0" smtClean="0"/>
              <a:t> </a:t>
            </a:r>
            <a:r>
              <a:rPr lang="de-DE" baseline="0" dirty="0" err="1" smtClean="0"/>
              <a:t>relauched</a:t>
            </a:r>
            <a:r>
              <a:rPr lang="de-DE" baseline="0" dirty="0" smtClean="0"/>
              <a:t> </a:t>
            </a:r>
            <a:r>
              <a:rPr lang="de-DE" baseline="0" dirty="0" err="1" smtClean="0"/>
              <a:t>very</a:t>
            </a:r>
            <a:r>
              <a:rPr lang="de-DE" baseline="0" dirty="0" smtClean="0"/>
              <a:t> </a:t>
            </a:r>
            <a:r>
              <a:rPr lang="de-DE" baseline="0" dirty="0" err="1" smtClean="0"/>
              <a:t>soon</a:t>
            </a:r>
            <a:r>
              <a:rPr lang="de-DE" baseline="0" dirty="0" smtClean="0"/>
              <a:t> </a:t>
            </a:r>
            <a:r>
              <a:rPr lang="de-DE" baseline="0" dirty="0" err="1" smtClean="0"/>
              <a:t>with</a:t>
            </a:r>
            <a:r>
              <a:rPr lang="de-DE" baseline="0" dirty="0" smtClean="0"/>
              <a:t> a </a:t>
            </a:r>
            <a:r>
              <a:rPr lang="de-DE" baseline="0" dirty="0" err="1" smtClean="0"/>
              <a:t>new</a:t>
            </a:r>
            <a:r>
              <a:rPr lang="de-DE" baseline="0" dirty="0" smtClean="0"/>
              <a:t> design </a:t>
            </a:r>
            <a:r>
              <a:rPr lang="de-DE" baseline="0" dirty="0" err="1" smtClean="0"/>
              <a:t>and</a:t>
            </a:r>
            <a:r>
              <a:rPr lang="de-DE" baseline="0" dirty="0" smtClean="0"/>
              <a:t> a </a:t>
            </a:r>
            <a:r>
              <a:rPr lang="de-DE" baseline="0" dirty="0" err="1" smtClean="0"/>
              <a:t>new</a:t>
            </a:r>
            <a:r>
              <a:rPr lang="de-DE" baseline="0" dirty="0" smtClean="0"/>
              <a:t> </a:t>
            </a:r>
            <a:r>
              <a:rPr lang="de-DE" baseline="0" dirty="0" err="1" smtClean="0"/>
              <a:t>structure</a:t>
            </a:r>
            <a:r>
              <a:rPr lang="de-DE" baseline="0" dirty="0" smtClean="0"/>
              <a:t>.</a:t>
            </a:r>
          </a:p>
          <a:p>
            <a:pPr eaLnBrk="1" hangingPunct="1">
              <a:spcBef>
                <a:spcPct val="0"/>
              </a:spcBef>
            </a:pPr>
            <a:endParaRPr lang="de-DE" baseline="0" dirty="0" smtClean="0"/>
          </a:p>
          <a:p>
            <a:pPr eaLnBrk="1" hangingPunct="1">
              <a:spcBef>
                <a:spcPct val="0"/>
              </a:spcBef>
            </a:pPr>
            <a:r>
              <a:rPr lang="de-DE" baseline="0" dirty="0" smtClean="0"/>
              <a:t>The </a:t>
            </a:r>
            <a:r>
              <a:rPr lang="de-DE" baseline="0" dirty="0" err="1" smtClean="0"/>
              <a:t>integration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registry</a:t>
            </a:r>
            <a:r>
              <a:rPr lang="de-DE" baseline="0" dirty="0" smtClean="0"/>
              <a:t> </a:t>
            </a:r>
            <a:r>
              <a:rPr lang="de-DE" baseline="0" dirty="0" err="1" smtClean="0"/>
              <a:t>with</a:t>
            </a:r>
            <a:r>
              <a:rPr lang="de-DE" baseline="0" dirty="0" smtClean="0"/>
              <a:t> </a:t>
            </a:r>
            <a:r>
              <a:rPr lang="de-DE" baseline="0" dirty="0" err="1" smtClean="0"/>
              <a:t>other</a:t>
            </a:r>
            <a:r>
              <a:rPr lang="de-DE" baseline="0" dirty="0" smtClean="0"/>
              <a:t> </a:t>
            </a:r>
            <a:r>
              <a:rPr lang="de-DE" baseline="0" dirty="0" err="1" smtClean="0"/>
              <a:t>projects</a:t>
            </a:r>
            <a:r>
              <a:rPr lang="de-DE" baseline="0" dirty="0" smtClean="0"/>
              <a:t> </a:t>
            </a:r>
            <a:r>
              <a:rPr lang="de-DE" baseline="0" dirty="0" err="1" smtClean="0"/>
              <a:t>and</a:t>
            </a:r>
            <a:r>
              <a:rPr lang="de-DE" baseline="0" dirty="0" smtClean="0"/>
              <a:t> initiatives </a:t>
            </a:r>
            <a:r>
              <a:rPr lang="de-DE" baseline="0" dirty="0" err="1" smtClean="0"/>
              <a:t>include</a:t>
            </a:r>
            <a:r>
              <a:rPr lang="de-DE" baseline="0" dirty="0" smtClean="0"/>
              <a:t> </a:t>
            </a:r>
            <a:r>
              <a:rPr lang="de-DE" baseline="0" dirty="0" err="1" smtClean="0"/>
              <a:t>the</a:t>
            </a:r>
            <a:r>
              <a:rPr lang="de-DE" baseline="0" dirty="0" smtClean="0"/>
              <a:t> </a:t>
            </a:r>
            <a:r>
              <a:rPr lang="de-DE" baseline="0" dirty="0" err="1" smtClean="0"/>
              <a:t>vision</a:t>
            </a:r>
            <a:r>
              <a:rPr lang="de-DE" baseline="0" dirty="0" smtClean="0"/>
              <a:t> </a:t>
            </a:r>
            <a:r>
              <a:rPr lang="de-DE" baseline="0" dirty="0" err="1" smtClean="0"/>
              <a:t>to</a:t>
            </a:r>
            <a:r>
              <a:rPr lang="de-DE" baseline="0" dirty="0" smtClean="0"/>
              <a:t> </a:t>
            </a:r>
            <a:r>
              <a:rPr lang="de-DE" baseline="0" dirty="0" err="1" smtClean="0"/>
              <a:t>connect</a:t>
            </a:r>
            <a:r>
              <a:rPr lang="de-DE" baseline="0" dirty="0" smtClean="0"/>
              <a:t> </a:t>
            </a:r>
            <a:r>
              <a:rPr lang="de-DE" baseline="0" dirty="0" err="1" smtClean="0"/>
              <a:t>it</a:t>
            </a:r>
            <a:r>
              <a:rPr lang="de-DE" baseline="0" dirty="0" smtClean="0"/>
              <a:t> </a:t>
            </a:r>
            <a:r>
              <a:rPr lang="de-DE" baseline="0" dirty="0" err="1" smtClean="0"/>
              <a:t>with</a:t>
            </a:r>
            <a:r>
              <a:rPr lang="de-DE" baseline="0" dirty="0" smtClean="0"/>
              <a:t> </a:t>
            </a:r>
            <a:r>
              <a:rPr lang="de-DE" baseline="0" dirty="0" smtClean="0"/>
              <a:t>Urban-LEDS </a:t>
            </a:r>
            <a:r>
              <a:rPr lang="de-DE" baseline="0" dirty="0" err="1" smtClean="0"/>
              <a:t>for</a:t>
            </a:r>
            <a:r>
              <a:rPr lang="de-DE" baseline="0" dirty="0" smtClean="0"/>
              <a:t> </a:t>
            </a:r>
            <a:r>
              <a:rPr lang="de-DE" baseline="0" dirty="0" err="1" smtClean="0"/>
              <a:t>example</a:t>
            </a:r>
            <a:r>
              <a:rPr lang="de-DE" baseline="0" dirty="0" smtClean="0"/>
              <a:t> </a:t>
            </a:r>
            <a:r>
              <a:rPr lang="de-DE" baseline="0" dirty="0" err="1" smtClean="0"/>
              <a:t>at</a:t>
            </a:r>
            <a:r>
              <a:rPr lang="de-DE" baseline="0" dirty="0" smtClean="0"/>
              <a:t> </a:t>
            </a:r>
            <a:r>
              <a:rPr lang="de-DE" baseline="0" dirty="0" err="1" smtClean="0"/>
              <a:t>the</a:t>
            </a:r>
            <a:r>
              <a:rPr lang="de-DE" baseline="0" dirty="0" smtClean="0"/>
              <a:t> </a:t>
            </a:r>
            <a:r>
              <a:rPr lang="de-DE" baseline="0" dirty="0" err="1" smtClean="0"/>
              <a:t>level</a:t>
            </a:r>
            <a:r>
              <a:rPr lang="de-DE" baseline="0" dirty="0" smtClean="0"/>
              <a:t> </a:t>
            </a:r>
            <a:r>
              <a:rPr lang="de-DE" baseline="0" dirty="0" err="1" smtClean="0"/>
              <a:t>of</a:t>
            </a:r>
            <a:r>
              <a:rPr lang="de-DE" baseline="0" dirty="0" smtClean="0"/>
              <a:t> </a:t>
            </a:r>
            <a:r>
              <a:rPr lang="de-DE" baseline="0" dirty="0" err="1" smtClean="0"/>
              <a:t>workpackage</a:t>
            </a:r>
            <a:r>
              <a:rPr lang="de-DE" baseline="0" dirty="0" smtClean="0"/>
              <a:t> </a:t>
            </a:r>
            <a:r>
              <a:rPr lang="de-DE" baseline="0" dirty="0" smtClean="0"/>
              <a:t>5 </a:t>
            </a:r>
            <a:r>
              <a:rPr lang="de-DE" baseline="0" dirty="0" err="1" smtClean="0"/>
              <a:t>which</a:t>
            </a:r>
            <a:r>
              <a:rPr lang="de-DE" baseline="0" dirty="0" smtClean="0"/>
              <a:t> </a:t>
            </a:r>
            <a:r>
              <a:rPr lang="de-DE" baseline="0" dirty="0" err="1" smtClean="0"/>
              <a:t>aims</a:t>
            </a:r>
            <a:r>
              <a:rPr lang="de-DE" baseline="0" dirty="0" smtClean="0"/>
              <a:t> </a:t>
            </a:r>
            <a:r>
              <a:rPr lang="de-DE" baseline="0" dirty="0" err="1" smtClean="0"/>
              <a:t>to</a:t>
            </a:r>
            <a:r>
              <a:rPr lang="de-DE" baseline="0" dirty="0" smtClean="0"/>
              <a:t> </a:t>
            </a:r>
            <a:r>
              <a:rPr lang="de-DE" baseline="0" dirty="0" err="1" smtClean="0"/>
              <a:t>develop</a:t>
            </a:r>
            <a:r>
              <a:rPr lang="de-DE" baseline="0" dirty="0" smtClean="0"/>
              <a:t> a „</a:t>
            </a:r>
            <a:r>
              <a:rPr lang="de-DE" baseline="0" dirty="0" err="1" smtClean="0"/>
              <a:t>solution</a:t>
            </a:r>
            <a:r>
              <a:rPr lang="de-DE" baseline="0" dirty="0" smtClean="0"/>
              <a:t> </a:t>
            </a:r>
            <a:r>
              <a:rPr lang="de-DE" baseline="0" dirty="0" err="1" smtClean="0"/>
              <a:t>gateway</a:t>
            </a:r>
            <a:r>
              <a:rPr lang="de-DE" baseline="0" dirty="0" smtClean="0"/>
              <a:t>“ </a:t>
            </a:r>
            <a:r>
              <a:rPr lang="de-DE" baseline="0" dirty="0" err="1" smtClean="0"/>
              <a:t>and</a:t>
            </a:r>
            <a:r>
              <a:rPr lang="de-DE" baseline="0" dirty="0" smtClean="0"/>
              <a:t> a </a:t>
            </a:r>
            <a:r>
              <a:rPr lang="de-DE" baseline="0" dirty="0" smtClean="0"/>
              <a:t>„</a:t>
            </a:r>
            <a:r>
              <a:rPr lang="de-DE" baseline="0" dirty="0" err="1" smtClean="0"/>
              <a:t>pool</a:t>
            </a:r>
            <a:r>
              <a:rPr lang="de-DE" baseline="0" dirty="0" smtClean="0"/>
              <a:t> </a:t>
            </a:r>
            <a:r>
              <a:rPr lang="de-DE" baseline="0" dirty="0" err="1" smtClean="0"/>
              <a:t>of</a:t>
            </a:r>
            <a:r>
              <a:rPr lang="de-DE" baseline="0" dirty="0" smtClean="0"/>
              <a:t> </a:t>
            </a:r>
            <a:r>
              <a:rPr lang="de-DE" baseline="0" dirty="0" smtClean="0"/>
              <a:t>expert“ </a:t>
            </a:r>
            <a:r>
              <a:rPr lang="de-DE" baseline="0" dirty="0" err="1" smtClean="0"/>
              <a:t>which</a:t>
            </a:r>
            <a:r>
              <a:rPr lang="de-DE" baseline="0" dirty="0" smtClean="0"/>
              <a:t> </a:t>
            </a:r>
            <a:r>
              <a:rPr lang="de-DE" baseline="0" dirty="0" err="1" smtClean="0"/>
              <a:t>cities</a:t>
            </a:r>
            <a:r>
              <a:rPr lang="de-DE" baseline="0" dirty="0" smtClean="0"/>
              <a:t> </a:t>
            </a:r>
            <a:r>
              <a:rPr lang="de-DE" baseline="0" dirty="0" err="1" smtClean="0"/>
              <a:t>would</a:t>
            </a:r>
            <a:r>
              <a:rPr lang="de-DE" baseline="0" dirty="0" smtClean="0"/>
              <a:t> </a:t>
            </a:r>
            <a:r>
              <a:rPr lang="de-DE" baseline="0" dirty="0" err="1" smtClean="0"/>
              <a:t>have</a:t>
            </a:r>
            <a:r>
              <a:rPr lang="de-DE" baseline="0" dirty="0" smtClean="0"/>
              <a:t> </a:t>
            </a:r>
            <a:r>
              <a:rPr lang="de-DE" baseline="0" dirty="0" err="1" smtClean="0"/>
              <a:t>access</a:t>
            </a:r>
            <a:r>
              <a:rPr lang="de-DE" baseline="0" dirty="0" smtClean="0"/>
              <a:t> </a:t>
            </a:r>
            <a:r>
              <a:rPr lang="de-DE" baseline="0" dirty="0" err="1" smtClean="0"/>
              <a:t>to</a:t>
            </a:r>
            <a:r>
              <a:rPr lang="de-DE" baseline="0" dirty="0" smtClean="0"/>
              <a:t>. Integration </a:t>
            </a:r>
            <a:r>
              <a:rPr lang="de-DE" baseline="0" dirty="0" err="1" smtClean="0"/>
              <a:t>with</a:t>
            </a:r>
            <a:r>
              <a:rPr lang="de-DE" baseline="0" dirty="0" smtClean="0"/>
              <a:t> HEAT plus </a:t>
            </a:r>
            <a:r>
              <a:rPr lang="de-DE" baseline="0" dirty="0" err="1" smtClean="0"/>
              <a:t>is</a:t>
            </a:r>
            <a:r>
              <a:rPr lang="de-DE" baseline="0" dirty="0" smtClean="0"/>
              <a:t> also </a:t>
            </a:r>
            <a:r>
              <a:rPr lang="de-DE" baseline="0" dirty="0" err="1" smtClean="0"/>
              <a:t>envisaged</a:t>
            </a:r>
            <a:r>
              <a:rPr lang="de-DE" baseline="0" dirty="0" smtClean="0"/>
              <a:t>. </a:t>
            </a:r>
            <a:r>
              <a:rPr lang="de-DE" baseline="0" dirty="0" err="1" smtClean="0"/>
              <a:t>It</a:t>
            </a:r>
            <a:r>
              <a:rPr lang="de-DE" baseline="0" dirty="0" smtClean="0"/>
              <a:t> </a:t>
            </a:r>
            <a:r>
              <a:rPr lang="de-DE" baseline="0" dirty="0" err="1" smtClean="0"/>
              <a:t>is</a:t>
            </a:r>
            <a:r>
              <a:rPr lang="de-DE" baseline="0" dirty="0" smtClean="0"/>
              <a:t> a GHG </a:t>
            </a:r>
            <a:r>
              <a:rPr lang="de-DE" baseline="0" dirty="0" err="1" smtClean="0"/>
              <a:t>emissions</a:t>
            </a:r>
            <a:r>
              <a:rPr lang="de-DE" baseline="0" dirty="0" smtClean="0"/>
              <a:t> </a:t>
            </a:r>
            <a:r>
              <a:rPr lang="de-DE" baseline="0" dirty="0" err="1" smtClean="0"/>
              <a:t>calculator</a:t>
            </a:r>
            <a:r>
              <a:rPr lang="de-DE" baseline="0" dirty="0" smtClean="0"/>
              <a:t> </a:t>
            </a:r>
            <a:r>
              <a:rPr lang="de-DE" baseline="0" dirty="0" err="1" smtClean="0"/>
              <a:t>developed</a:t>
            </a:r>
            <a:r>
              <a:rPr lang="de-DE" baseline="0" dirty="0" smtClean="0"/>
              <a:t> </a:t>
            </a:r>
            <a:r>
              <a:rPr lang="de-DE" baseline="0" dirty="0" err="1" smtClean="0"/>
              <a:t>by</a:t>
            </a:r>
            <a:r>
              <a:rPr lang="de-DE" baseline="0" dirty="0" smtClean="0"/>
              <a:t> </a:t>
            </a:r>
            <a:r>
              <a:rPr lang="de-DE" baseline="0" dirty="0" err="1" smtClean="0"/>
              <a:t>our</a:t>
            </a:r>
            <a:r>
              <a:rPr lang="de-DE" baseline="0" dirty="0" smtClean="0"/>
              <a:t> </a:t>
            </a:r>
            <a:r>
              <a:rPr lang="de-DE" baseline="0" dirty="0" err="1" smtClean="0"/>
              <a:t>colleague</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South </a:t>
            </a:r>
            <a:r>
              <a:rPr lang="de-DE" baseline="0" dirty="0" err="1" smtClean="0"/>
              <a:t>Asia</a:t>
            </a:r>
            <a:r>
              <a:rPr lang="de-DE" baseline="0" dirty="0" smtClean="0"/>
              <a:t> </a:t>
            </a:r>
            <a:r>
              <a:rPr lang="de-DE" baseline="0" dirty="0" err="1" smtClean="0"/>
              <a:t>Secretaria</a:t>
            </a:r>
            <a:r>
              <a:rPr lang="de-DE" baseline="0" dirty="0" smtClean="0"/>
              <a:t>. </a:t>
            </a:r>
            <a:r>
              <a:rPr lang="de-DE" baseline="0" dirty="0" smtClean="0"/>
              <a:t>Plus </a:t>
            </a:r>
            <a:r>
              <a:rPr lang="de-DE" baseline="0" dirty="0" err="1" smtClean="0"/>
              <a:t>the</a:t>
            </a:r>
            <a:r>
              <a:rPr lang="de-DE" baseline="0" dirty="0" smtClean="0"/>
              <a:t> </a:t>
            </a:r>
            <a:r>
              <a:rPr lang="de-DE" baseline="0" dirty="0" err="1" smtClean="0"/>
              <a:t>registry</a:t>
            </a:r>
            <a:r>
              <a:rPr lang="de-DE" baseline="0" dirty="0" smtClean="0"/>
              <a:t> </a:t>
            </a:r>
            <a:r>
              <a:rPr lang="de-DE" baseline="0" dirty="0" err="1" smtClean="0"/>
              <a:t>could</a:t>
            </a:r>
            <a:r>
              <a:rPr lang="de-DE" baseline="0" dirty="0" smtClean="0"/>
              <a:t> </a:t>
            </a:r>
            <a:r>
              <a:rPr lang="de-DE" baseline="0" dirty="0" err="1" smtClean="0"/>
              <a:t>connect</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Global Protocol </a:t>
            </a:r>
            <a:r>
              <a:rPr lang="de-DE" baseline="0" dirty="0" err="1" smtClean="0"/>
              <a:t>for</a:t>
            </a:r>
            <a:r>
              <a:rPr lang="de-DE" baseline="0" dirty="0" smtClean="0"/>
              <a:t> Community </a:t>
            </a:r>
            <a:r>
              <a:rPr lang="de-DE" baseline="0" dirty="0" err="1" smtClean="0"/>
              <a:t>Scale</a:t>
            </a:r>
            <a:r>
              <a:rPr lang="de-DE" baseline="0" dirty="0" smtClean="0"/>
              <a:t> </a:t>
            </a:r>
            <a:r>
              <a:rPr lang="de-DE" baseline="0" dirty="0" smtClean="0"/>
              <a:t>GHG.</a:t>
            </a:r>
            <a:endParaRPr lang="de-DE" baseline="0"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27F2E80-A070-4364-9444-B966D8146A2B}" type="slidenum">
              <a:rPr lang="en-US"/>
              <a:pPr eaLnBrk="1" hangingPunct="1"/>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de-DE" dirty="0" smtClean="0"/>
              <a:t>This</a:t>
            </a:r>
            <a:r>
              <a:rPr lang="de-DE" baseline="0" dirty="0" smtClean="0"/>
              <a:t> </a:t>
            </a:r>
            <a:r>
              <a:rPr lang="de-DE" baseline="0" dirty="0" err="1" smtClean="0"/>
              <a:t>is</a:t>
            </a:r>
            <a:r>
              <a:rPr lang="de-DE" baseline="0" dirty="0" smtClean="0"/>
              <a:t> </a:t>
            </a:r>
            <a:r>
              <a:rPr lang="de-DE" baseline="0" dirty="0" err="1" smtClean="0"/>
              <a:t>quite</a:t>
            </a:r>
            <a:r>
              <a:rPr lang="de-DE" baseline="0" dirty="0" smtClean="0"/>
              <a:t> </a:t>
            </a:r>
            <a:r>
              <a:rPr lang="de-DE" baseline="0" dirty="0" err="1" smtClean="0"/>
              <a:t>uptodate</a:t>
            </a:r>
            <a:r>
              <a:rPr lang="de-DE" baseline="0" dirty="0" smtClean="0"/>
              <a:t> </a:t>
            </a:r>
            <a:r>
              <a:rPr lang="de-DE" baseline="0" dirty="0" err="1" smtClean="0"/>
              <a:t>information</a:t>
            </a:r>
            <a:r>
              <a:rPr lang="de-DE" baseline="0" dirty="0" smtClean="0"/>
              <a:t>. </a:t>
            </a:r>
            <a:r>
              <a:rPr lang="de-DE" baseline="0" dirty="0" err="1" smtClean="0"/>
              <a:t>We</a:t>
            </a:r>
            <a:r>
              <a:rPr lang="de-DE" baseline="0" dirty="0" smtClean="0"/>
              <a:t> </a:t>
            </a:r>
            <a:r>
              <a:rPr lang="de-DE" baseline="0" dirty="0" err="1" smtClean="0"/>
              <a:t>have</a:t>
            </a:r>
            <a:r>
              <a:rPr lang="de-DE" baseline="0" dirty="0" smtClean="0"/>
              <a:t> 305 </a:t>
            </a:r>
            <a:r>
              <a:rPr lang="de-DE" baseline="0" dirty="0" err="1" smtClean="0"/>
              <a:t>reporting</a:t>
            </a:r>
            <a:r>
              <a:rPr lang="de-DE" baseline="0" dirty="0" smtClean="0"/>
              <a:t> </a:t>
            </a:r>
            <a:r>
              <a:rPr lang="de-DE" baseline="0" dirty="0" err="1" smtClean="0"/>
              <a:t>cities</a:t>
            </a:r>
            <a:r>
              <a:rPr lang="de-DE" baseline="0" dirty="0" smtClean="0"/>
              <a:t> </a:t>
            </a:r>
            <a:r>
              <a:rPr lang="de-DE" baseline="0" dirty="0" err="1" smtClean="0"/>
              <a:t>from</a:t>
            </a:r>
            <a:r>
              <a:rPr lang="de-DE" baseline="0" dirty="0" smtClean="0"/>
              <a:t> </a:t>
            </a:r>
            <a:r>
              <a:rPr lang="de-DE" baseline="0" dirty="0" err="1" smtClean="0"/>
              <a:t>most</a:t>
            </a:r>
            <a:r>
              <a:rPr lang="de-DE" baseline="0" dirty="0" smtClean="0"/>
              <a:t> </a:t>
            </a:r>
            <a:r>
              <a:rPr lang="de-DE" baseline="0" dirty="0" err="1" smtClean="0"/>
              <a:t>parts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world</a:t>
            </a:r>
            <a:r>
              <a:rPr lang="de-DE" baseline="0" dirty="0" smtClean="0"/>
              <a:t>. The </a:t>
            </a:r>
            <a:r>
              <a:rPr lang="de-DE" baseline="0" dirty="0" err="1" smtClean="0"/>
              <a:t>growth</a:t>
            </a:r>
            <a:r>
              <a:rPr lang="de-DE" baseline="0" dirty="0" smtClean="0"/>
              <a:t> rate </a:t>
            </a:r>
            <a:r>
              <a:rPr lang="de-DE" baseline="0" dirty="0" err="1" smtClean="0"/>
              <a:t>is</a:t>
            </a:r>
            <a:r>
              <a:rPr lang="de-DE" baseline="0" dirty="0" smtClean="0"/>
              <a:t> </a:t>
            </a:r>
            <a:r>
              <a:rPr lang="de-DE" baseline="0" dirty="0" err="1" smtClean="0"/>
              <a:t>steady</a:t>
            </a:r>
            <a:r>
              <a:rPr lang="de-DE" baseline="0" dirty="0" smtClean="0"/>
              <a:t> but </a:t>
            </a:r>
            <a:r>
              <a:rPr lang="de-DE" baseline="0" dirty="0" err="1" smtClean="0"/>
              <a:t>as</a:t>
            </a:r>
            <a:r>
              <a:rPr lang="de-DE" baseline="0" dirty="0" smtClean="0"/>
              <a:t> </a:t>
            </a:r>
            <a:r>
              <a:rPr lang="de-DE" baseline="0" dirty="0" err="1" smtClean="0"/>
              <a:t>already</a:t>
            </a:r>
            <a:r>
              <a:rPr lang="de-DE" baseline="0" dirty="0" smtClean="0"/>
              <a:t> </a:t>
            </a:r>
            <a:r>
              <a:rPr lang="de-DE" baseline="0" dirty="0" err="1" smtClean="0"/>
              <a:t>said</a:t>
            </a:r>
            <a:r>
              <a:rPr lang="de-DE" baseline="0" dirty="0" smtClean="0"/>
              <a:t> </a:t>
            </a:r>
            <a:r>
              <a:rPr lang="de-DE" baseline="0" dirty="0" err="1" smtClean="0"/>
              <a:t>we</a:t>
            </a:r>
            <a:r>
              <a:rPr lang="de-DE" baseline="0" dirty="0" smtClean="0"/>
              <a:t> </a:t>
            </a:r>
            <a:r>
              <a:rPr lang="de-DE" baseline="0" dirty="0" err="1" smtClean="0"/>
              <a:t>haven</a:t>
            </a:r>
            <a:r>
              <a:rPr lang="de-DE" baseline="0" dirty="0" smtClean="0"/>
              <a:t> t </a:t>
            </a:r>
            <a:r>
              <a:rPr lang="de-DE" baseline="0" dirty="0" err="1" smtClean="0"/>
              <a:t>been</a:t>
            </a:r>
            <a:r>
              <a:rPr lang="de-DE" baseline="0" dirty="0" smtClean="0"/>
              <a:t> </a:t>
            </a:r>
            <a:r>
              <a:rPr lang="de-DE" baseline="0" dirty="0" err="1" smtClean="0"/>
              <a:t>promoting</a:t>
            </a:r>
            <a:r>
              <a:rPr lang="de-DE" baseline="0" dirty="0" smtClean="0"/>
              <a:t> </a:t>
            </a:r>
            <a:r>
              <a:rPr lang="de-DE" baseline="0" dirty="0" err="1" smtClean="0"/>
              <a:t>it</a:t>
            </a:r>
            <a:r>
              <a:rPr lang="de-DE" baseline="0" dirty="0" smtClean="0"/>
              <a:t> </a:t>
            </a:r>
            <a:r>
              <a:rPr lang="de-DE" baseline="0" dirty="0" err="1" smtClean="0"/>
              <a:t>very</a:t>
            </a:r>
            <a:r>
              <a:rPr lang="de-DE" baseline="0" dirty="0" smtClean="0"/>
              <a:t> </a:t>
            </a:r>
            <a:r>
              <a:rPr lang="de-DE" baseline="0" dirty="0" err="1" smtClean="0"/>
              <a:t>actively</a:t>
            </a:r>
            <a:r>
              <a:rPr lang="de-DE" baseline="0" dirty="0" smtClean="0"/>
              <a:t> </a:t>
            </a:r>
            <a:r>
              <a:rPr lang="de-DE" baseline="0" dirty="0" err="1" smtClean="0"/>
              <a:t>except</a:t>
            </a:r>
            <a:r>
              <a:rPr lang="de-DE" baseline="0" dirty="0" smtClean="0"/>
              <a:t> in Japan so </a:t>
            </a:r>
            <a:r>
              <a:rPr lang="de-DE" baseline="0" dirty="0" err="1" smtClean="0"/>
              <a:t>the</a:t>
            </a:r>
            <a:r>
              <a:rPr lang="de-DE" baseline="0" dirty="0" smtClean="0"/>
              <a:t> potential </a:t>
            </a:r>
            <a:r>
              <a:rPr lang="de-DE" baseline="0" dirty="0" err="1" smtClean="0"/>
              <a:t>for</a:t>
            </a:r>
            <a:r>
              <a:rPr lang="de-DE" baseline="0" dirty="0" smtClean="0"/>
              <a:t> </a:t>
            </a:r>
            <a:r>
              <a:rPr lang="de-DE" baseline="0" dirty="0" err="1" smtClean="0"/>
              <a:t>growth</a:t>
            </a:r>
            <a:r>
              <a:rPr lang="de-DE" baseline="0" dirty="0" smtClean="0"/>
              <a:t> </a:t>
            </a:r>
            <a:r>
              <a:rPr lang="de-DE" baseline="0" dirty="0" err="1" smtClean="0"/>
              <a:t>is</a:t>
            </a:r>
            <a:r>
              <a:rPr lang="de-DE" baseline="0" dirty="0" smtClean="0"/>
              <a:t> still </a:t>
            </a:r>
            <a:r>
              <a:rPr lang="de-DE" baseline="0" dirty="0" err="1" smtClean="0"/>
              <a:t>huge</a:t>
            </a:r>
            <a:r>
              <a:rPr lang="de-DE" baseline="0" dirty="0" smtClean="0"/>
              <a:t>.</a:t>
            </a:r>
          </a:p>
          <a:p>
            <a:pPr eaLnBrk="1" hangingPunct="1">
              <a:spcBef>
                <a:spcPct val="0"/>
              </a:spcBef>
            </a:pPr>
            <a:endParaRPr lang="de-DE"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de-DE" b="0" dirty="0" err="1" smtClean="0"/>
              <a:t>If</a:t>
            </a:r>
            <a:r>
              <a:rPr lang="de-DE" b="0" baseline="0" dirty="0" smtClean="0"/>
              <a:t> </a:t>
            </a:r>
            <a:r>
              <a:rPr lang="de-DE" b="0" baseline="0" dirty="0" err="1" smtClean="0"/>
              <a:t>we</a:t>
            </a:r>
            <a:r>
              <a:rPr lang="de-DE" b="0" baseline="0" dirty="0" smtClean="0"/>
              <a:t> </a:t>
            </a:r>
            <a:r>
              <a:rPr lang="de-DE" b="0" baseline="0" dirty="0" err="1" smtClean="0"/>
              <a:t>now</a:t>
            </a:r>
            <a:r>
              <a:rPr lang="de-DE" b="0" baseline="0" dirty="0" smtClean="0"/>
              <a:t> </a:t>
            </a:r>
            <a:r>
              <a:rPr lang="de-DE" b="0" baseline="0" dirty="0" err="1" smtClean="0"/>
              <a:t>have</a:t>
            </a:r>
            <a:r>
              <a:rPr lang="de-DE" b="0" baseline="0" dirty="0" smtClean="0"/>
              <a:t> a </a:t>
            </a:r>
            <a:r>
              <a:rPr lang="de-DE" b="0" baseline="0" dirty="0" err="1" smtClean="0"/>
              <a:t>look</a:t>
            </a:r>
            <a:r>
              <a:rPr lang="de-DE" b="0" baseline="0" dirty="0" smtClean="0"/>
              <a:t> </a:t>
            </a:r>
            <a:r>
              <a:rPr lang="de-DE" b="0" baseline="0" dirty="0" err="1" smtClean="0"/>
              <a:t>at</a:t>
            </a:r>
            <a:r>
              <a:rPr lang="de-DE" b="0" baseline="0" dirty="0" smtClean="0"/>
              <a:t> </a:t>
            </a:r>
            <a:r>
              <a:rPr lang="de-DE" b="0" baseline="0" dirty="0" err="1" smtClean="0"/>
              <a:t>the</a:t>
            </a:r>
            <a:r>
              <a:rPr lang="de-DE" b="0" baseline="0" dirty="0" smtClean="0"/>
              <a:t> type </a:t>
            </a:r>
            <a:r>
              <a:rPr lang="de-DE" b="0" baseline="0" dirty="0" err="1" smtClean="0"/>
              <a:t>of</a:t>
            </a:r>
            <a:r>
              <a:rPr lang="de-DE" b="0" baseline="0" dirty="0" smtClean="0"/>
              <a:t> </a:t>
            </a:r>
            <a:r>
              <a:rPr lang="de-DE" b="0" baseline="0" dirty="0" err="1" smtClean="0"/>
              <a:t>actions</a:t>
            </a:r>
            <a:r>
              <a:rPr lang="de-DE" b="0" baseline="0" dirty="0" smtClean="0"/>
              <a:t> </a:t>
            </a:r>
            <a:r>
              <a:rPr lang="de-DE" b="0" baseline="0" dirty="0" err="1" smtClean="0"/>
              <a:t>present</a:t>
            </a:r>
            <a:r>
              <a:rPr lang="de-DE" b="0" baseline="0" dirty="0" smtClean="0"/>
              <a:t> in </a:t>
            </a:r>
            <a:r>
              <a:rPr lang="de-DE" b="0" baseline="0" dirty="0" err="1" smtClean="0"/>
              <a:t>the</a:t>
            </a:r>
            <a:r>
              <a:rPr lang="de-DE" b="0" baseline="0" dirty="0" smtClean="0"/>
              <a:t> </a:t>
            </a:r>
            <a:r>
              <a:rPr lang="de-DE" b="0" baseline="0" dirty="0" err="1" smtClean="0"/>
              <a:t>database</a:t>
            </a:r>
            <a:r>
              <a:rPr lang="de-DE" b="0" baseline="0" dirty="0" smtClean="0"/>
              <a:t>.</a:t>
            </a:r>
          </a:p>
        </p:txBody>
      </p:sp>
      <p:sp>
        <p:nvSpPr>
          <p:cNvPr id="4" name="Slide Number Placeholder 3"/>
          <p:cNvSpPr>
            <a:spLocks noGrp="1"/>
          </p:cNvSpPr>
          <p:nvPr>
            <p:ph type="sldNum" sz="quarter" idx="10"/>
          </p:nvPr>
        </p:nvSpPr>
        <p:spPr/>
        <p:txBody>
          <a:bodyPr/>
          <a:lstStyle/>
          <a:p>
            <a:pPr>
              <a:defRPr/>
            </a:pPr>
            <a:fld id="{160C53F7-9B9A-4CBE-A07A-023AFB12DD1A}" type="slidenum">
              <a:rPr lang="en-IE" smtClean="0"/>
              <a:pPr>
                <a:defRPr/>
              </a:pPr>
              <a:t>13</a:t>
            </a:fld>
            <a:endParaRPr lang="en-IE"/>
          </a:p>
        </p:txBody>
      </p:sp>
    </p:spTree>
    <p:extLst>
      <p:ext uri="{BB962C8B-B14F-4D97-AF65-F5344CB8AC3E}">
        <p14:creationId xmlns:p14="http://schemas.microsoft.com/office/powerpoint/2010/main" val="1328564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90% of all entries for local climate action focus on sector-specific (mitigation/ adaptation) measures, whereas 10% represent holistic action plans.</a:t>
            </a:r>
          </a:p>
          <a:p>
            <a:pPr eaLnBrk="1" hangingPunct="1">
              <a:spcBef>
                <a:spcPct val="0"/>
              </a:spcBef>
            </a:pPr>
            <a:endParaRPr lang="en-US" dirty="0" smtClean="0"/>
          </a:p>
          <a:p>
            <a:pPr eaLnBrk="1" hangingPunct="1">
              <a:spcBef>
                <a:spcPct val="0"/>
              </a:spcBef>
            </a:pPr>
            <a:r>
              <a:rPr lang="en-US" dirty="0" smtClean="0"/>
              <a:t>More than 50% of mitigation actions are indicated with concrete co-benefits for local sustainable development and 61 cities of developing countries that represent 20% of all </a:t>
            </a:r>
            <a:r>
              <a:rPr lang="en-US" dirty="0" err="1" smtClean="0"/>
              <a:t>cCCR</a:t>
            </a:r>
            <a:r>
              <a:rPr lang="en-US" dirty="0" smtClean="0"/>
              <a:t> reporting cities contribute 47% of all reported adaptation actions.</a:t>
            </a:r>
          </a:p>
          <a:p>
            <a:pPr eaLnBrk="1" hangingPunct="1">
              <a:spcBef>
                <a:spcPct val="0"/>
              </a:spcBef>
            </a:pPr>
            <a:endParaRPr lang="de-DE"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6166308D-A60D-4D22-9A84-D063D99ABEEC}" type="slidenum">
              <a:rPr lang="en-US" altLang="zh-CN"/>
              <a:pPr eaLnBrk="1" hangingPunct="1"/>
              <a:t>14</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WF Green:  page title green two lines body no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899592" y="6500834"/>
            <a:ext cx="2895600" cy="365125"/>
          </a:xfrm>
          <a:prstGeom prst="rect">
            <a:avLst/>
          </a:prstGeom>
        </p:spPr>
        <p:txBody>
          <a:bodyPr/>
          <a:lstStyle/>
          <a:p>
            <a:endParaRPr lang="en-IE" dirty="0"/>
          </a:p>
        </p:txBody>
      </p:sp>
      <p:sp>
        <p:nvSpPr>
          <p:cNvPr id="5" name="Slide Number Placeholder 4"/>
          <p:cNvSpPr>
            <a:spLocks noGrp="1"/>
          </p:cNvSpPr>
          <p:nvPr>
            <p:ph type="sldNum" sz="quarter" idx="12"/>
          </p:nvPr>
        </p:nvSpPr>
        <p:spPr>
          <a:xfrm>
            <a:off x="6553200" y="6492899"/>
            <a:ext cx="2133600" cy="365125"/>
          </a:xfrm>
          <a:prstGeom prst="rect">
            <a:avLst/>
          </a:prstGeom>
        </p:spPr>
        <p:txBody>
          <a:bodyPr/>
          <a:lstStyle/>
          <a:p>
            <a:fld id="{1480EF31-8C1B-4164-842B-2A1CD66FF22B}" type="datetime5">
              <a:rPr lang="en-IE" smtClean="0"/>
              <a:pPr/>
              <a:t>26-Apr-13</a:t>
            </a:fld>
            <a:r>
              <a:rPr lang="en-IE" smtClean="0"/>
              <a:t> / </a:t>
            </a:r>
            <a:fld id="{DA18218B-80D4-4990-93EE-27FCEE243EFE}" type="slidenum">
              <a:rPr lang="en-IE" smtClean="0"/>
              <a:pPr/>
              <a:t>‹#›</a:t>
            </a:fld>
            <a:endParaRPr lang="en-IE" dirty="0"/>
          </a:p>
        </p:txBody>
      </p:sp>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3405600" cy="518400"/>
          </a:xfrm>
          <a:noFill/>
          <a:ln w="9525">
            <a:noFill/>
            <a:miter lim="800000"/>
            <a:headEnd/>
            <a:tailEnd/>
          </a:ln>
        </p:spPr>
        <p:txBody>
          <a:bodyPr/>
          <a:lstStyle>
            <a:lvl1pPr marL="0" indent="0" algn="l" defTabSz="457200" rtl="0" fontAlgn="base">
              <a:spcBef>
                <a:spcPct val="0"/>
              </a:spcBef>
              <a:spcAft>
                <a:spcPct val="0"/>
              </a:spcAft>
              <a:buNone/>
              <a:defRPr lang="en-US" sz="25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a:lstStyle>
            <a:lvl1pPr>
              <a:buNone/>
              <a:defRPr sz="1900">
                <a:latin typeface="Arial" pitchFamily="34" charset="0"/>
                <a:cs typeface="Arial" pitchFamily="34" charset="0"/>
              </a:defRPr>
            </a:lvl1pPr>
          </a:lstStyle>
          <a:p>
            <a:pPr lvl="0"/>
            <a:r>
              <a:rPr lang="en-US" dirty="0" smtClean="0"/>
              <a:t>Click to edit body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WF Green: Title  Slide with picture">
    <p:bg>
      <p:bgPr>
        <a:solidFill>
          <a:schemeClr val="bg1">
            <a:alpha val="41000"/>
          </a:schemeClr>
        </a:solid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819374" y="197038"/>
            <a:ext cx="8229600" cy="65052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3" name="Slide Number Placeholder 12"/>
          <p:cNvSpPr>
            <a:spLocks noGrp="1"/>
          </p:cNvSpPr>
          <p:nvPr>
            <p:ph type="sldNum" sz="quarter" idx="11"/>
          </p:nvPr>
        </p:nvSpPr>
        <p:spPr/>
        <p:txBody>
          <a:bodyPr/>
          <a:lstStyle/>
          <a:p>
            <a:fld id="{1480EF31-8C1B-4164-842B-2A1CD66FF22B}" type="datetime5">
              <a:rPr lang="en-IE" smtClean="0"/>
              <a:pPr/>
              <a:t>26-Apr-13</a:t>
            </a:fld>
            <a:r>
              <a:rPr lang="en-IE" dirty="0" smtClean="0"/>
              <a:t> / </a:t>
            </a:r>
            <a:fld id="{DA18218B-80D4-4990-93EE-27FCEE243EFE}" type="slidenum">
              <a:rPr lang="en-IE" smtClean="0"/>
              <a:pPr/>
              <a:t>‹#›</a:t>
            </a:fld>
            <a:endParaRPr lang="en-IE" dirty="0"/>
          </a:p>
        </p:txBody>
      </p:sp>
      <p:sp>
        <p:nvSpPr>
          <p:cNvPr id="14" name="Footer Placeholder 13"/>
          <p:cNvSpPr>
            <a:spLocks noGrp="1"/>
          </p:cNvSpPr>
          <p:nvPr>
            <p:ph type="ftr" sz="quarter" idx="12"/>
          </p:nvPr>
        </p:nvSpPr>
        <p:spPr/>
        <p:txBody>
          <a:bodyPr/>
          <a:lstStyle/>
          <a:p>
            <a:endParaRPr lang="en-IE" dirty="0"/>
          </a:p>
        </p:txBody>
      </p:sp>
      <p:sp>
        <p:nvSpPr>
          <p:cNvPr id="23" name="Title Placeholder 15"/>
          <p:cNvSpPr>
            <a:spLocks noGrp="1"/>
          </p:cNvSpPr>
          <p:nvPr>
            <p:ph type="title" hasCustomPrompt="1"/>
          </p:nvPr>
        </p:nvSpPr>
        <p:spPr>
          <a:xfrm>
            <a:off x="5094016" y="1880136"/>
            <a:ext cx="3160800" cy="1468800"/>
          </a:xfrm>
          <a:prstGeom prst="rect">
            <a:avLst/>
          </a:prstGeom>
          <a:solidFill>
            <a:srgbClr val="2D591F">
              <a:alpha val="40784"/>
            </a:srgbClr>
          </a:solidFill>
        </p:spPr>
        <p:txBody>
          <a:bodyPr vert="horz" lIns="91440" tIns="45720" rIns="91440" bIns="45720" rtlCol="0" anchor="ctr">
            <a:normAutofit/>
          </a:bodyPr>
          <a:lstStyle>
            <a:lvl1pPr>
              <a:defRPr>
                <a:solidFill>
                  <a:srgbClr val="F3FFFF"/>
                </a:solidFill>
              </a:defRPr>
            </a:lvl1pPr>
          </a:lstStyle>
          <a:p>
            <a:pPr defTabSz="457200">
              <a:lnSpc>
                <a:spcPct val="90000"/>
              </a:lnSpc>
            </a:pPr>
            <a:r>
              <a:rPr lang="en-GB" sz="3200" dirty="0" smtClean="0">
                <a:solidFill>
                  <a:srgbClr val="F3F2E9"/>
                </a:solidFill>
              </a:rPr>
              <a:t>Presentation title can           go here</a:t>
            </a:r>
            <a:endParaRPr lang="en-US" sz="3200" dirty="0">
              <a:solidFill>
                <a:srgbClr val="F3F2E9"/>
              </a:solidFill>
            </a:endParaRPr>
          </a:p>
        </p:txBody>
      </p:sp>
      <p:sp>
        <p:nvSpPr>
          <p:cNvPr id="30" name="Text Placeholder 29"/>
          <p:cNvSpPr>
            <a:spLocks noGrp="1"/>
          </p:cNvSpPr>
          <p:nvPr>
            <p:ph type="body" sz="quarter" idx="16" hasCustomPrompt="1"/>
          </p:nvPr>
        </p:nvSpPr>
        <p:spPr>
          <a:xfrm>
            <a:off x="5094016" y="3348936"/>
            <a:ext cx="3160800" cy="1000125"/>
          </a:xfrm>
          <a:prstGeom prst="rect">
            <a:avLst/>
          </a:prstGeom>
          <a:solidFill>
            <a:srgbClr val="2D591F">
              <a:alpha val="40784"/>
            </a:srgbClr>
          </a:solidFill>
        </p:spPr>
        <p:txBody>
          <a:bodyPr/>
          <a:lstStyle>
            <a:lvl1pPr marL="0" marR="0" indent="0" algn="l" defTabSz="457200" rtl="0" eaLnBrk="1" fontAlgn="auto" latinLnBrk="0" hangingPunct="1">
              <a:lnSpc>
                <a:spcPct val="100000"/>
              </a:lnSpc>
              <a:spcBef>
                <a:spcPts val="0"/>
              </a:spcBef>
              <a:spcAft>
                <a:spcPts val="0"/>
              </a:spcAft>
              <a:buClrTx/>
              <a:buSzTx/>
              <a:buFont typeface="Arial" pitchFamily="34" charset="0"/>
              <a:buNone/>
              <a:tabLst/>
              <a:defRPr/>
            </a:lvl1pPr>
          </a:lstStyle>
          <a:p>
            <a:pPr defTabSz="457200"/>
            <a:r>
              <a:rPr lang="en-IE" sz="1600" b="1" dirty="0" smtClean="0">
                <a:solidFill>
                  <a:schemeClr val="bg1"/>
                </a:solidFill>
              </a:rPr>
              <a:t>Name             Office/Department</a:t>
            </a:r>
            <a:r>
              <a:rPr lang="en-GB" sz="1600" dirty="0" smtClean="0">
                <a:solidFill>
                  <a:schemeClr val="bg1"/>
                </a:solidFill>
              </a:rPr>
              <a:t>                 </a:t>
            </a:r>
            <a:r>
              <a:rPr lang="en-GB" sz="1600" dirty="0" err="1" smtClean="0">
                <a:solidFill>
                  <a:schemeClr val="bg1"/>
                </a:solidFill>
              </a:rPr>
              <a:t>dd</a:t>
            </a:r>
            <a:r>
              <a:rPr lang="en-GB" sz="1600" dirty="0" smtClean="0">
                <a:solidFill>
                  <a:schemeClr val="bg1"/>
                </a:solidFill>
              </a:rPr>
              <a:t> mm </a:t>
            </a:r>
            <a:r>
              <a:rPr lang="en-GB" sz="1600" dirty="0" err="1" smtClean="0">
                <a:solidFill>
                  <a:schemeClr val="bg1"/>
                </a:solidFill>
              </a:rPr>
              <a:t>yyyy</a:t>
            </a:r>
            <a:endParaRPr lang="en-US" sz="1600" dirty="0" smtClean="0">
              <a:solidFill>
                <a:schemeClr val="bg1"/>
              </a:solidFill>
            </a:endParaRPr>
          </a:p>
        </p:txBody>
      </p:sp>
      <p:sp>
        <p:nvSpPr>
          <p:cNvPr id="32" name="Text Placeholder 31"/>
          <p:cNvSpPr>
            <a:spLocks noGrp="1"/>
          </p:cNvSpPr>
          <p:nvPr>
            <p:ph type="body" sz="quarter" idx="17" hasCustomPrompt="1"/>
          </p:nvPr>
        </p:nvSpPr>
        <p:spPr>
          <a:xfrm>
            <a:off x="5092834" y="4348326"/>
            <a:ext cx="3160800" cy="1000125"/>
          </a:xfrm>
          <a:prstGeom prst="rect">
            <a:avLst/>
          </a:prstGeom>
          <a:solidFill>
            <a:srgbClr val="2D591F">
              <a:alpha val="40784"/>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charset="0"/>
              <a:buNone/>
              <a:tabLst/>
              <a:defRPr lang="en-US" sz="1600" b="1" kern="1200">
                <a:solidFill>
                  <a:schemeClr val="bg1"/>
                </a:solidFill>
                <a:latin typeface="Arial" pitchFamily="34" charset="0"/>
                <a:ea typeface="+mn-ea"/>
                <a:cs typeface="Arial" pitchFamily="34" charset="0"/>
              </a:defRPr>
            </a:lvl1pPr>
            <a:lvl2pPr>
              <a:defRPr sz="1200"/>
            </a:lvl2pPr>
          </a:lstStyle>
          <a:p>
            <a:pPr marL="0" marR="0" lvl="0" indent="0" algn="l" defTabSz="457200" rtl="0" eaLnBrk="1" fontAlgn="auto" latinLnBrk="0" hangingPunct="1">
              <a:lnSpc>
                <a:spcPct val="100000"/>
              </a:lnSpc>
              <a:spcBef>
                <a:spcPct val="20000"/>
              </a:spcBef>
              <a:spcAft>
                <a:spcPts val="0"/>
              </a:spcAft>
              <a:buClrTx/>
              <a:buSzTx/>
              <a:buFont typeface="Arial" charset="0"/>
              <a:buNone/>
              <a:tabLst/>
              <a:defRPr/>
            </a:pPr>
            <a:r>
              <a:rPr kumimoji="0" lang="en-US" sz="1400" b="1" i="0" u="none" strike="noStrike" kern="1200" cap="none" spc="0" normalizeH="0" baseline="0" noProof="0" dirty="0" smtClean="0">
                <a:ln>
                  <a:noFill/>
                </a:ln>
                <a:solidFill>
                  <a:srgbClr val="F3F2E9"/>
                </a:solidFill>
                <a:effectLst/>
                <a:uLnTx/>
                <a:uFillTx/>
                <a:latin typeface="Arial" pitchFamily="34" charset="0"/>
                <a:ea typeface="+mn-ea"/>
                <a:cs typeface="Arial" pitchFamily="34" charset="0"/>
              </a:rPr>
              <a:t>Additional information can run underneath if necessary</a:t>
            </a:r>
          </a:p>
        </p:txBody>
      </p:sp>
      <p:sp>
        <p:nvSpPr>
          <p:cNvPr id="17" name="Text Placeholder 16"/>
          <p:cNvSpPr>
            <a:spLocks noGrp="1"/>
          </p:cNvSpPr>
          <p:nvPr>
            <p:ph type="body" sz="quarter" idx="18" hasCustomPrompt="1"/>
          </p:nvPr>
        </p:nvSpPr>
        <p:spPr>
          <a:xfrm>
            <a:off x="5220000" y="3348000"/>
            <a:ext cx="2928958" cy="0"/>
          </a:xfrm>
          <a:prstGeom prst="rect">
            <a:avLst/>
          </a:prstGeom>
          <a:ln w="12700">
            <a:solidFill>
              <a:srgbClr val="F3F2E9"/>
            </a:solidFill>
          </a:ln>
        </p:spPr>
        <p:txBody>
          <a:bodyPr/>
          <a:lstStyle>
            <a:lvl1pPr>
              <a:defRPr baseline="0">
                <a:solidFill>
                  <a:schemeClr val="tx1"/>
                </a:solidFill>
              </a:defRPr>
            </a:lvl1pPr>
          </a:lstStyle>
          <a:p>
            <a:pPr lvl="0"/>
            <a:r>
              <a:rPr lang="en-IE" dirty="0" smtClean="0"/>
              <a:t>  </a:t>
            </a:r>
            <a:endParaRPr lang="en-IE" dirty="0"/>
          </a:p>
        </p:txBody>
      </p:sp>
      <p:sp>
        <p:nvSpPr>
          <p:cNvPr id="18" name="Text Placeholder 16"/>
          <p:cNvSpPr>
            <a:spLocks noGrp="1"/>
          </p:cNvSpPr>
          <p:nvPr>
            <p:ph type="body" sz="quarter" idx="19" hasCustomPrompt="1"/>
          </p:nvPr>
        </p:nvSpPr>
        <p:spPr>
          <a:xfrm>
            <a:off x="5220000" y="4356000"/>
            <a:ext cx="2928958" cy="0"/>
          </a:xfrm>
          <a:prstGeom prst="rect">
            <a:avLst/>
          </a:prstGeom>
          <a:ln w="12700">
            <a:solidFill>
              <a:srgbClr val="F3F2E9"/>
            </a:solidFill>
          </a:ln>
        </p:spPr>
        <p:txBody>
          <a:bodyPr/>
          <a:lstStyle>
            <a:lvl1pPr>
              <a:defRPr>
                <a:solidFill>
                  <a:schemeClr val="tx1"/>
                </a:solidFill>
              </a:defRPr>
            </a:lvl1pPr>
          </a:lstStyle>
          <a:p>
            <a:pPr lvl="0"/>
            <a:r>
              <a:rPr lang="en-IE" dirty="0" smtClean="0"/>
              <a:t>   </a:t>
            </a:r>
            <a:endParaRPr lang="en-IE" dirty="0"/>
          </a:p>
        </p:txBody>
      </p:sp>
      <p:sp>
        <p:nvSpPr>
          <p:cNvPr id="15" name="Text Placeholder 14"/>
          <p:cNvSpPr>
            <a:spLocks noGrp="1"/>
          </p:cNvSpPr>
          <p:nvPr>
            <p:ph type="body" sz="quarter" idx="20" hasCustomPrompt="1"/>
          </p:nvPr>
        </p:nvSpPr>
        <p:spPr>
          <a:xfrm>
            <a:off x="5094016" y="1654032"/>
            <a:ext cx="1742400" cy="262800"/>
          </a:xfrm>
          <a:prstGeom prst="rect">
            <a:avLst/>
          </a:prstGeom>
          <a:solidFill>
            <a:srgbClr val="2D591F">
              <a:alpha val="40784"/>
            </a:srgbClr>
          </a:solidFill>
          <a:ln w="12700">
            <a:solidFill>
              <a:srgbClr val="FFFFFF">
                <a:alpha val="40784"/>
              </a:srgbClr>
            </a:solidFill>
          </a:ln>
        </p:spPr>
        <p:txBody>
          <a:bodyPr/>
          <a:lstStyle>
            <a:lvl1pPr marL="0" marR="0" indent="0" algn="l" defTabSz="457200" rtl="0" eaLnBrk="1" fontAlgn="auto" latinLnBrk="0" hangingPunct="1">
              <a:lnSpc>
                <a:spcPct val="100000"/>
              </a:lnSpc>
              <a:spcBef>
                <a:spcPct val="20000"/>
              </a:spcBef>
              <a:spcAft>
                <a:spcPts val="0"/>
              </a:spcAft>
              <a:buClrTx/>
              <a:buSzTx/>
              <a:buFont typeface="Arial" pitchFamily="34" charset="0"/>
              <a:buNone/>
              <a:tabLst/>
              <a:defRPr sz="1200">
                <a:solidFill>
                  <a:srgbClr val="F3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r>
              <a:rPr lang="en-US" sz="1200" dirty="0" smtClean="0">
                <a:solidFill>
                  <a:srgbClr val="F3F2E9"/>
                </a:solidFill>
              </a:rPr>
              <a:t>Topic can go here</a:t>
            </a:r>
          </a:p>
        </p:txBody>
      </p:sp>
      <p:sp>
        <p:nvSpPr>
          <p:cNvPr id="16" name="Text Placeholder 16"/>
          <p:cNvSpPr>
            <a:spLocks noGrp="1"/>
          </p:cNvSpPr>
          <p:nvPr>
            <p:ph type="body" sz="quarter" idx="21" hasCustomPrompt="1"/>
          </p:nvPr>
        </p:nvSpPr>
        <p:spPr>
          <a:xfrm>
            <a:off x="5220000" y="1891868"/>
            <a:ext cx="2928958" cy="0"/>
          </a:xfrm>
          <a:prstGeom prst="rect">
            <a:avLst/>
          </a:prstGeom>
          <a:ln w="12700">
            <a:solidFill>
              <a:srgbClr val="F3F2E9"/>
            </a:solidFill>
          </a:ln>
        </p:spPr>
        <p:txBody>
          <a:bodyPr/>
          <a:lstStyle>
            <a:lvl1pPr>
              <a:defRPr>
                <a:solidFill>
                  <a:schemeClr val="tx1"/>
                </a:solidFill>
              </a:defRPr>
            </a:lvl1pPr>
          </a:lstStyle>
          <a:p>
            <a:pPr lvl="0"/>
            <a:r>
              <a:rPr lang="en-IE" dirty="0" smtClean="0"/>
              <a:t>   </a:t>
            </a:r>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WWF green: section title slide background color">
    <p:spTree>
      <p:nvGrpSpPr>
        <p:cNvPr id="1" name=""/>
        <p:cNvGrpSpPr/>
        <p:nvPr/>
      </p:nvGrpSpPr>
      <p:grpSpPr>
        <a:xfrm>
          <a:off x="0" y="0"/>
          <a:ext cx="0" cy="0"/>
          <a:chOff x="0" y="0"/>
          <a:chExt cx="0" cy="0"/>
        </a:xfrm>
      </p:grpSpPr>
      <p:sp>
        <p:nvSpPr>
          <p:cNvPr id="14" name="Rectangle 13"/>
          <p:cNvSpPr/>
          <p:nvPr userDrawn="1"/>
        </p:nvSpPr>
        <p:spPr>
          <a:xfrm>
            <a:off x="771556" y="138510"/>
            <a:ext cx="8229600" cy="65052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Slide Number Placeholder 11"/>
          <p:cNvSpPr>
            <a:spLocks noGrp="1"/>
          </p:cNvSpPr>
          <p:nvPr>
            <p:ph type="sldNum" sz="quarter" idx="11"/>
          </p:nvPr>
        </p:nvSpPr>
        <p:spPr/>
        <p:txBody>
          <a:bodyPr/>
          <a:lstStyle/>
          <a:p>
            <a:fld id="{1480EF31-8C1B-4164-842B-2A1CD66FF22B}" type="datetime5">
              <a:rPr lang="en-IE" smtClean="0"/>
              <a:pPr/>
              <a:t>26-Apr-13</a:t>
            </a:fld>
            <a:r>
              <a:rPr lang="en-IE" smtClean="0"/>
              <a:t> / </a:t>
            </a:r>
            <a:fld id="{DA18218B-80D4-4990-93EE-27FCEE243EFE}" type="slidenum">
              <a:rPr lang="en-IE" smtClean="0"/>
              <a:pPr/>
              <a:t>‹#›</a:t>
            </a:fld>
            <a:endParaRPr lang="en-IE" dirty="0"/>
          </a:p>
        </p:txBody>
      </p:sp>
      <p:sp>
        <p:nvSpPr>
          <p:cNvPr id="13" name="Footer Placeholder 12"/>
          <p:cNvSpPr>
            <a:spLocks noGrp="1"/>
          </p:cNvSpPr>
          <p:nvPr>
            <p:ph type="ftr" sz="quarter" idx="12"/>
          </p:nvPr>
        </p:nvSpPr>
        <p:spPr/>
        <p:txBody>
          <a:bodyPr/>
          <a:lstStyle/>
          <a:p>
            <a:endParaRPr lang="en-IE" dirty="0"/>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Section Title if Required</a:t>
            </a:r>
          </a:p>
        </p:txBody>
      </p:sp>
      <p:sp>
        <p:nvSpPr>
          <p:cNvPr id="10" name="Title 9"/>
          <p:cNvSpPr>
            <a:spLocks noGrp="1"/>
          </p:cNvSpPr>
          <p:nvPr>
            <p:ph type="title" hasCustomPrompt="1"/>
          </p:nvPr>
        </p:nvSpPr>
        <p:spPr>
          <a:xfrm>
            <a:off x="5857884" y="142852"/>
            <a:ext cx="3143272" cy="785818"/>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a:normAutofit/>
          </a:bodyPr>
          <a:lstStyle>
            <a:lvl1pPr marL="266700" marR="0" indent="-266700" algn="l" defTabSz="457200" rtl="0" eaLnBrk="1" fontAlgn="auto" latinLnBrk="0" hangingPunct="1">
              <a:lnSpc>
                <a:spcPct val="100000"/>
              </a:lnSpc>
              <a:spcBef>
                <a:spcPct val="20000"/>
              </a:spcBef>
              <a:spcAft>
                <a:spcPts val="0"/>
              </a:spcAft>
              <a:buClrTx/>
              <a:buSzTx/>
              <a:buFont typeface="Arial" pitchFamily="34" charset="0"/>
              <a:buChar char="–"/>
              <a:tabLst/>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a:p>
            <a:pPr marL="266700" marR="0" lvl="0" indent="-2667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add Sub sections</a:t>
            </a:r>
          </a:p>
          <a:p>
            <a:pPr marL="266700" marR="0" lvl="0" indent="-2667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add Sub sections</a:t>
            </a:r>
          </a:p>
          <a:p>
            <a:pPr lvl="0"/>
            <a:endParaRPr lang="en-US" dirty="0" smtClean="0"/>
          </a:p>
        </p:txBody>
      </p:sp>
      <p:pic>
        <p:nvPicPr>
          <p:cNvPr id="18" name="Picture 13" descr="master panda.jpg"/>
          <p:cNvPicPr>
            <a:picLocks noChangeAspect="1"/>
          </p:cNvPicPr>
          <p:nvPr userDrawn="1"/>
        </p:nvPicPr>
        <p:blipFill>
          <a:blip r:embed="rId2"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15" name="Straight Connector 14"/>
          <p:cNvCxnSpPr/>
          <p:nvPr userDrawn="1"/>
        </p:nvCxnSpPr>
        <p:spPr>
          <a:xfrm>
            <a:off x="1270000" y="3286124"/>
            <a:ext cx="7659718"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55576" y="6500834"/>
            <a:ext cx="2134800" cy="365125"/>
          </a:xfrm>
          <a:prstGeom prst="rect">
            <a:avLst/>
          </a:prstGeom>
        </p:spPr>
        <p:txBody>
          <a:bodyPr vert="horz" lIns="91440" tIns="45720" rIns="91440" bIns="45720" rtlCol="0" anchor="b" anchorCtr="0"/>
          <a:lstStyle>
            <a:lvl1pPr algn="l">
              <a:defRPr sz="900">
                <a:solidFill>
                  <a:schemeClr val="tx1"/>
                </a:solidFill>
              </a:defRPr>
            </a:lvl1pPr>
          </a:lstStyle>
          <a:p>
            <a:endParaRPr lang="en-IE" dirty="0"/>
          </a:p>
        </p:txBody>
      </p:sp>
      <p:sp>
        <p:nvSpPr>
          <p:cNvPr id="6" name="Slide Number Placeholder 5"/>
          <p:cNvSpPr>
            <a:spLocks noGrp="1"/>
          </p:cNvSpPr>
          <p:nvPr>
            <p:ph type="sldNum" sz="quarter" idx="4"/>
          </p:nvPr>
        </p:nvSpPr>
        <p:spPr>
          <a:xfrm>
            <a:off x="6553200" y="6492899"/>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26-Apr-13</a:t>
            </a:fld>
            <a:r>
              <a:rPr lang="en-IE" smtClean="0"/>
              <a:t> / </a:t>
            </a:r>
            <a:fld id="{DA18218B-80D4-4990-93EE-27FCEE243EFE}" type="slidenum">
              <a:rPr lang="en-IE" smtClean="0"/>
              <a:pPr/>
              <a:t>‹#›</a:t>
            </a:fld>
            <a:endParaRPr lang="en-I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WF Green: body no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884312" y="6500834"/>
            <a:ext cx="2895600" cy="365125"/>
          </a:xfrm>
          <a:prstGeom prst="rect">
            <a:avLst/>
          </a:prstGeom>
        </p:spPr>
        <p:txBody>
          <a:bodyPr/>
          <a:lstStyle/>
          <a:p>
            <a:endParaRPr lang="en-IE" dirty="0"/>
          </a:p>
        </p:txBody>
      </p:sp>
      <p:sp>
        <p:nvSpPr>
          <p:cNvPr id="5" name="Slide Number Placeholder 4"/>
          <p:cNvSpPr>
            <a:spLocks noGrp="1"/>
          </p:cNvSpPr>
          <p:nvPr>
            <p:ph type="sldNum" sz="quarter" idx="12"/>
          </p:nvPr>
        </p:nvSpPr>
        <p:spPr>
          <a:xfrm>
            <a:off x="6553200" y="6492899"/>
            <a:ext cx="2133600" cy="365125"/>
          </a:xfrm>
          <a:prstGeom prst="rect">
            <a:avLst/>
          </a:prstGeom>
        </p:spPr>
        <p:txBody>
          <a:bodyPr/>
          <a:lstStyle/>
          <a:p>
            <a:fld id="{1480EF31-8C1B-4164-842B-2A1CD66FF22B}" type="datetime5">
              <a:rPr lang="en-IE" smtClean="0"/>
              <a:pPr/>
              <a:t>26-Apr-13</a:t>
            </a:fld>
            <a:r>
              <a:rPr lang="en-IE" smtClean="0"/>
              <a:t> / </a:t>
            </a:r>
            <a:fld id="{DA18218B-80D4-4990-93EE-27FCEE243EFE}" type="slidenum">
              <a:rPr lang="en-IE" smtClean="0"/>
              <a:pPr/>
              <a:t>‹#›</a:t>
            </a:fld>
            <a:endParaRPr lang="en-IE" dirty="0"/>
          </a:p>
        </p:txBody>
      </p:sp>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3405600" cy="518400"/>
          </a:xfrm>
        </p:spPr>
        <p:txBody>
          <a:bodyPr>
            <a:noAutofit/>
          </a:bodyPr>
          <a:lstStyle>
            <a:lvl1pPr marL="0" indent="0">
              <a:buNone/>
              <a:defRPr lang="en-US" sz="2500" kern="1200" dirty="0" smtClean="0">
                <a:solidFill>
                  <a:srgbClr val="8ABE34"/>
                </a:solidFill>
                <a:latin typeface="Arial" pitchFamily="34" charset="0"/>
                <a:ea typeface="+mj-ea"/>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a:lstStyle>
            <a:lvl1pPr>
              <a:buNone/>
              <a:defRPr sz="1900">
                <a:latin typeface="Arial" pitchFamily="34" charset="0"/>
                <a:cs typeface="Arial" pitchFamily="34" charset="0"/>
              </a:defRPr>
            </a:lvl1pPr>
          </a:lstStyle>
          <a:p>
            <a:pPr lvl="0"/>
            <a:r>
              <a:rPr lang="en-US" dirty="0" smtClean="0"/>
              <a:t>Click to edit body text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WF green: text no bullets with Smart art graphic">
    <p:spTree>
      <p:nvGrpSpPr>
        <p:cNvPr id="1" name=""/>
        <p:cNvGrpSpPr/>
        <p:nvPr/>
      </p:nvGrpSpPr>
      <p:grpSpPr>
        <a:xfrm>
          <a:off x="0" y="0"/>
          <a:ext cx="0" cy="0"/>
          <a:chOff x="0" y="0"/>
          <a:chExt cx="0" cy="0"/>
        </a:xfrm>
      </p:grpSpPr>
      <p:sp>
        <p:nvSpPr>
          <p:cNvPr id="14" name="Footer Placeholder 13"/>
          <p:cNvSpPr>
            <a:spLocks noGrp="1"/>
          </p:cNvSpPr>
          <p:nvPr>
            <p:ph type="ftr" sz="quarter" idx="12"/>
          </p:nvPr>
        </p:nvSpPr>
        <p:spPr/>
        <p:txBody>
          <a:bodyPr/>
          <a:lstStyle/>
          <a:p>
            <a:endParaRPr lang="en-IE" dirty="0"/>
          </a:p>
        </p:txBody>
      </p:sp>
      <p:sp>
        <p:nvSpPr>
          <p:cNvPr id="13" name="Slide Number Placeholder 12"/>
          <p:cNvSpPr>
            <a:spLocks noGrp="1"/>
          </p:cNvSpPr>
          <p:nvPr>
            <p:ph type="sldNum" sz="quarter" idx="11"/>
          </p:nvPr>
        </p:nvSpPr>
        <p:spPr/>
        <p:txBody>
          <a:bodyPr/>
          <a:lstStyle/>
          <a:p>
            <a:fld id="{1480EF31-8C1B-4164-842B-2A1CD66FF22B}" type="datetime5">
              <a:rPr lang="en-IE" smtClean="0"/>
              <a:pPr/>
              <a:t>26-Apr-13</a:t>
            </a:fld>
            <a:r>
              <a:rPr lang="en-IE" smtClean="0"/>
              <a:t> / </a:t>
            </a:r>
            <a:fld id="{DA18218B-80D4-4990-93EE-27FCEE243EFE}" type="slidenum">
              <a:rPr lang="en-IE" smtClean="0"/>
              <a:pPr/>
              <a:t>‹#›</a:t>
            </a:fld>
            <a:endParaRPr lang="en-IE" dirty="0"/>
          </a:p>
        </p:txBody>
      </p:sp>
      <p:sp>
        <p:nvSpPr>
          <p:cNvPr id="6" name="Text Placeholder 8"/>
          <p:cNvSpPr>
            <a:spLocks noGrp="1"/>
          </p:cNvSpPr>
          <p:nvPr>
            <p:ph type="body" sz="quarter" idx="13" hasCustomPrompt="1"/>
          </p:nvPr>
        </p:nvSpPr>
        <p:spPr>
          <a:xfrm>
            <a:off x="900000" y="1627200"/>
            <a:ext cx="3405600" cy="518400"/>
          </a:xfrm>
        </p:spPr>
        <p:txBody>
          <a:bodyPr>
            <a:noAutofit/>
          </a:bodyPr>
          <a:lstStyle>
            <a:lvl1pPr marL="360363" indent="-360363">
              <a:lnSpc>
                <a:spcPct val="100000"/>
              </a:lnSpc>
              <a:spcBef>
                <a:spcPts val="0"/>
              </a:spcBef>
              <a:buFont typeface="Arial" pitchFamily="34" charset="0"/>
              <a:buChar char="–"/>
              <a:defRPr sz="2800">
                <a:solidFill>
                  <a:schemeClr val="accent3">
                    <a:lumMod val="60000"/>
                    <a:lumOff val="40000"/>
                  </a:schemeClr>
                </a:solidFill>
                <a:latin typeface="Arial" pitchFamily="34" charset="0"/>
                <a:cs typeface="Arial" pitchFamily="34" charset="0"/>
              </a:defRPr>
            </a:lvl1pPr>
            <a:lvl2pPr marL="360363" indent="-360363">
              <a:lnSpc>
                <a:spcPct val="100000"/>
              </a:lnSpc>
              <a:spcBef>
                <a:spcPts val="0"/>
              </a:spcBef>
              <a:buFont typeface="Arial" pitchFamily="34" charset="0"/>
              <a:buChar char="–"/>
              <a:defRPr sz="2800">
                <a:solidFill>
                  <a:schemeClr val="accent3"/>
                </a:solidFill>
                <a:latin typeface="Arial" pitchFamily="34" charset="0"/>
                <a:cs typeface="Arial" pitchFamily="34" charset="0"/>
              </a:defRPr>
            </a:lvl2pPr>
            <a:lvl3pPr marL="360363" indent="-360363">
              <a:lnSpc>
                <a:spcPct val="100000"/>
              </a:lnSpc>
              <a:spcBef>
                <a:spcPts val="0"/>
              </a:spcBef>
              <a:buFont typeface="Arial" pitchFamily="34" charset="0"/>
              <a:buNone/>
              <a:defRPr sz="2500">
                <a:solidFill>
                  <a:srgbClr val="8ABE34"/>
                </a:solidFill>
                <a:latin typeface="Arial" pitchFamily="34" charset="0"/>
                <a:cs typeface="Arial" pitchFamily="34" charset="0"/>
              </a:defRPr>
            </a:lvl3pPr>
            <a:lvl4pPr marL="360363" indent="-360363">
              <a:lnSpc>
                <a:spcPct val="100000"/>
              </a:lnSpc>
              <a:spcBef>
                <a:spcPts val="0"/>
              </a:spcBef>
              <a:buFont typeface="Arial" pitchFamily="34" charset="0"/>
              <a:buChar char="–"/>
              <a:defRPr sz="2800">
                <a:solidFill>
                  <a:schemeClr val="accent3">
                    <a:lumMod val="75000"/>
                  </a:schemeClr>
                </a:solidFill>
                <a:latin typeface="Arial" pitchFamily="34" charset="0"/>
                <a:cs typeface="Arial" pitchFamily="34" charset="0"/>
              </a:defRPr>
            </a:lvl4pPr>
            <a:lvl5pPr marL="360363" indent="-360363">
              <a:lnSpc>
                <a:spcPct val="100000"/>
              </a:lnSpc>
              <a:spcBef>
                <a:spcPts val="0"/>
              </a:spcBef>
              <a:buFont typeface="Arial" pitchFamily="34" charset="0"/>
              <a:buNone/>
              <a:defRPr sz="2500">
                <a:solidFill>
                  <a:srgbClr val="2D591F"/>
                </a:solidFill>
                <a:latin typeface="Arial" pitchFamily="34" charset="0"/>
                <a:cs typeface="Arial" pitchFamily="34" charset="0"/>
              </a:defRPr>
            </a:lvl5pPr>
          </a:lstStyle>
          <a:p>
            <a:pPr lvl="2"/>
            <a:r>
              <a:rPr lang="en-US" dirty="0" smtClean="0"/>
              <a:t>Page title over</a:t>
            </a:r>
          </a:p>
          <a:p>
            <a:pPr lvl="4"/>
            <a:r>
              <a:rPr lang="en-US" dirty="0" smtClean="0"/>
              <a:t>Two lines if required</a:t>
            </a:r>
            <a:endParaRPr lang="en-IE" dirty="0"/>
          </a:p>
        </p:txBody>
      </p:sp>
      <p:sp>
        <p:nvSpPr>
          <p:cNvPr id="7" name="Text Placeholder 9"/>
          <p:cNvSpPr>
            <a:spLocks noGrp="1"/>
          </p:cNvSpPr>
          <p:nvPr>
            <p:ph type="body" sz="quarter" idx="14" hasCustomPrompt="1"/>
          </p:nvPr>
        </p:nvSpPr>
        <p:spPr>
          <a:xfrm>
            <a:off x="921600" y="2556000"/>
            <a:ext cx="5328000" cy="3657600"/>
          </a:xfrm>
        </p:spPr>
        <p:txBody>
          <a:bodyPr/>
          <a:lstStyle>
            <a:lvl1pPr>
              <a:buNone/>
              <a:defRPr sz="1900">
                <a:latin typeface="Arial" pitchFamily="34" charset="0"/>
                <a:cs typeface="Arial" pitchFamily="34" charset="0"/>
              </a:defRPr>
            </a:lvl1pPr>
          </a:lstStyle>
          <a:p>
            <a:pPr lvl="0"/>
            <a:r>
              <a:rPr lang="en-US" dirty="0" smtClean="0"/>
              <a:t>Click to edit body text</a:t>
            </a:r>
          </a:p>
        </p:txBody>
      </p:sp>
      <p:sp>
        <p:nvSpPr>
          <p:cNvPr id="8" name="SmartArt Placeholder 9"/>
          <p:cNvSpPr>
            <a:spLocks noGrp="1"/>
          </p:cNvSpPr>
          <p:nvPr>
            <p:ph type="dgm" sz="quarter" idx="15"/>
          </p:nvPr>
        </p:nvSpPr>
        <p:spPr>
          <a:xfrm>
            <a:off x="5904000" y="2556000"/>
            <a:ext cx="2959200" cy="3945600"/>
          </a:xfrm>
        </p:spPr>
        <p:txBody>
          <a:bodyPr>
            <a:normAutofit/>
          </a:bodyPr>
          <a:lstStyle>
            <a:lvl1pPr>
              <a:buNone/>
              <a:defRPr sz="1400"/>
            </a:lvl1pPr>
          </a:lstStyle>
          <a:p>
            <a:endParaRPr lang="en-GB" dirty="0"/>
          </a:p>
        </p:txBody>
      </p:sp>
      <p:sp>
        <p:nvSpPr>
          <p:cNvPr id="9"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WF Green: chart with green title, logo and green side bar">
    <p:spTree>
      <p:nvGrpSpPr>
        <p:cNvPr id="1" name=""/>
        <p:cNvGrpSpPr/>
        <p:nvPr/>
      </p:nvGrpSpPr>
      <p:grpSpPr>
        <a:xfrm>
          <a:off x="0" y="0"/>
          <a:ext cx="0" cy="0"/>
          <a:chOff x="0" y="0"/>
          <a:chExt cx="0" cy="0"/>
        </a:xfrm>
      </p:grpSpPr>
      <p:sp>
        <p:nvSpPr>
          <p:cNvPr id="2" name="Title 1"/>
          <p:cNvSpPr>
            <a:spLocks noGrp="1"/>
          </p:cNvSpPr>
          <p:nvPr>
            <p:ph type="title"/>
          </p:nvPr>
        </p:nvSpPr>
        <p:spPr>
          <a:xfrm>
            <a:off x="608400" y="1519200"/>
            <a:ext cx="3405600" cy="518400"/>
          </a:xfrm>
        </p:spPr>
        <p:txBody>
          <a:bodyPr vert="horz" lIns="91440" tIns="45720" rIns="91440" bIns="45720" rtlCol="0">
            <a:noAutofit/>
          </a:bodyPr>
          <a:lstStyle>
            <a:lvl1pPr>
              <a:defRPr lang="en-GB" sz="2500" kern="1200" dirty="0" smtClean="0">
                <a:solidFill>
                  <a:srgbClr val="8ABE34"/>
                </a:solidFill>
                <a:latin typeface="Arial" pitchFamily="34" charset="0"/>
                <a:ea typeface="+mj-ea"/>
                <a:cs typeface="Arial" pitchFamily="34" charset="0"/>
              </a:defRPr>
            </a:lvl1pPr>
          </a:lstStyle>
          <a:p>
            <a:pPr marL="0" lvl="0" indent="0" algn="l" defTabSz="914400" rtl="0" eaLnBrk="1" latinLnBrk="0" hangingPunct="1">
              <a:spcBef>
                <a:spcPct val="20000"/>
              </a:spcBef>
              <a:buFont typeface="Arial" pitchFamily="34" charset="0"/>
              <a:buNone/>
            </a:pPr>
            <a:r>
              <a:rPr lang="en-US" smtClean="0"/>
              <a:t>Click to edit Master title style</a:t>
            </a:r>
            <a:endParaRPr lang="en-GB"/>
          </a:p>
        </p:txBody>
      </p:sp>
      <p:sp>
        <p:nvSpPr>
          <p:cNvPr id="3" name="Footer Placeholder 2"/>
          <p:cNvSpPr>
            <a:spLocks noGrp="1"/>
          </p:cNvSpPr>
          <p:nvPr>
            <p:ph type="ftr" sz="quarter" idx="10"/>
          </p:nvPr>
        </p:nvSpPr>
        <p:spPr/>
        <p:txBody>
          <a:bodyPr/>
          <a:lstStyle/>
          <a:p>
            <a:endParaRPr lang="en-IE" dirty="0"/>
          </a:p>
        </p:txBody>
      </p:sp>
      <p:sp>
        <p:nvSpPr>
          <p:cNvPr id="5" name="Slide Number Placeholder 4"/>
          <p:cNvSpPr>
            <a:spLocks noGrp="1"/>
          </p:cNvSpPr>
          <p:nvPr>
            <p:ph type="sldNum" sz="quarter" idx="12"/>
          </p:nvPr>
        </p:nvSpPr>
        <p:spPr/>
        <p:txBody>
          <a:bodyPr/>
          <a:lstStyle/>
          <a:p>
            <a:fld id="{1480EF31-8C1B-4164-842B-2A1CD66FF22B}" type="datetime5">
              <a:rPr lang="en-IE" smtClean="0"/>
              <a:pPr/>
              <a:t>26-Apr-13</a:t>
            </a:fld>
            <a:r>
              <a:rPr lang="en-IE" smtClean="0"/>
              <a:t> / </a:t>
            </a:r>
            <a:fld id="{DA18218B-80D4-4990-93EE-27FCEE243EFE}" type="slidenum">
              <a:rPr lang="en-IE" smtClean="0"/>
              <a:pPr/>
              <a:t>‹#›</a:t>
            </a:fld>
            <a:endParaRPr lang="en-IE" dirty="0"/>
          </a:p>
        </p:txBody>
      </p:sp>
      <p:sp>
        <p:nvSpPr>
          <p:cNvPr id="7" name="Chart Placeholder 6"/>
          <p:cNvSpPr>
            <a:spLocks noGrp="1"/>
          </p:cNvSpPr>
          <p:nvPr>
            <p:ph type="chart" sz="quarter" idx="13"/>
          </p:nvPr>
        </p:nvSpPr>
        <p:spPr>
          <a:xfrm>
            <a:off x="611188" y="2349500"/>
            <a:ext cx="5761037" cy="3311525"/>
          </a:xfrm>
        </p:spPr>
        <p:txBody>
          <a:bodyPr/>
          <a:lstStyle/>
          <a:p>
            <a:endParaRPr lang="en-GB"/>
          </a:p>
        </p:txBody>
      </p:sp>
      <p:sp>
        <p:nvSpPr>
          <p:cNvPr id="8" name="Title 9"/>
          <p:cNvSpPr txBox="1">
            <a:spLocks/>
          </p:cNvSpPr>
          <p:nvPr userDrawn="1"/>
        </p:nvSpPr>
        <p:spPr>
          <a:xfrm>
            <a:off x="5857884" y="142852"/>
            <a:ext cx="3143272" cy="785818"/>
          </a:xfrm>
          <a:prstGeom prst="rect">
            <a:avLst/>
          </a:prstGeom>
          <a:noFill/>
          <a:ln w="9525">
            <a:noFill/>
            <a:miter lim="800000"/>
            <a:headEnd/>
            <a:tailEnd/>
          </a:ln>
        </p:spPr>
        <p:txBody>
          <a:bodyPr vert="horz" lIns="91440" tIns="45720" rIns="91440" bIns="45720" rtlCol="0" anchor="ctr">
            <a:normAutofit/>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smtClean="0">
                <a:ln>
                  <a:noFill/>
                </a:ln>
                <a:solidFill>
                  <a:srgbClr val="0D0D0D"/>
                </a:solidFill>
                <a:effectLst/>
                <a:uLnTx/>
                <a:uFillTx/>
                <a:latin typeface="Arial" charset="0"/>
                <a:ea typeface="+mn-ea"/>
                <a:cs typeface="Arial" charset="0"/>
              </a:rPr>
              <a:t>Presentation title can go here</a:t>
            </a:r>
            <a:br>
              <a:rPr kumimoji="0" lang="en-GB" sz="1400" b="1" i="0" u="none" strike="noStrike" kern="1200" cap="none" spc="0" normalizeH="0" baseline="0" noProof="0" smtClean="0">
                <a:ln>
                  <a:noFill/>
                </a:ln>
                <a:solidFill>
                  <a:srgbClr val="0D0D0D"/>
                </a:solidFill>
                <a:effectLst/>
                <a:uLnTx/>
                <a:uFillTx/>
                <a:latin typeface="Arial" charset="0"/>
                <a:ea typeface="+mn-ea"/>
                <a:cs typeface="Arial" charset="0"/>
              </a:rPr>
            </a:br>
            <a:r>
              <a:rPr kumimoji="0" lang="en-GB" sz="1400" b="0" i="0" u="none" strike="noStrike" kern="1200" cap="none" spc="0" normalizeH="0" baseline="0" noProof="0" smtClean="0">
                <a:ln>
                  <a:noFill/>
                </a:ln>
                <a:solidFill>
                  <a:srgbClr val="0D0D0D"/>
                </a:solidFill>
                <a:effectLst/>
                <a:uLnTx/>
                <a:uFillTx/>
                <a:latin typeface="Arial" charset="0"/>
                <a:ea typeface="+mn-ea"/>
                <a:cs typeface="Arial" charset="0"/>
              </a:rPr>
              <a:t>Secondary text can run underneath</a:t>
            </a:r>
            <a:endParaRPr kumimoji="0" lang="en-US" sz="1400" b="0" i="0" u="none" strike="noStrike" kern="1200" cap="none" spc="0" normalizeH="0" baseline="0" noProof="0" dirty="0">
              <a:ln>
                <a:noFill/>
              </a:ln>
              <a:solidFill>
                <a:srgbClr val="0D0D0D"/>
              </a:solidFill>
              <a:effectLst/>
              <a:uLnTx/>
              <a:uFillTx/>
              <a:latin typeface="Arial" charset="0"/>
              <a:ea typeface="+mn-ea"/>
              <a:cs typeface="Arial" charset="0"/>
            </a:endParaRPr>
          </a:p>
        </p:txBody>
      </p:sp>
      <p:sp>
        <p:nvSpPr>
          <p:cNvPr id="10" name="SmartArt Placeholder 9"/>
          <p:cNvSpPr>
            <a:spLocks noGrp="1"/>
          </p:cNvSpPr>
          <p:nvPr>
            <p:ph type="dgm" sz="quarter" idx="14"/>
          </p:nvPr>
        </p:nvSpPr>
        <p:spPr>
          <a:xfrm>
            <a:off x="6804248" y="2385152"/>
            <a:ext cx="1807200" cy="2412000"/>
          </a:xfrm>
        </p:spPr>
        <p:txBody>
          <a:bodyPr>
            <a:normAutofit/>
          </a:bodyPr>
          <a:lstStyle>
            <a:lvl1pPr>
              <a:buNone/>
              <a:defRPr sz="1400"/>
            </a:lvl1pPr>
          </a:lstStyle>
          <a:p>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WWF Green: chart with green title, logo and green side bar">
    <p:spTree>
      <p:nvGrpSpPr>
        <p:cNvPr id="1" name=""/>
        <p:cNvGrpSpPr/>
        <p:nvPr/>
      </p:nvGrpSpPr>
      <p:grpSpPr>
        <a:xfrm>
          <a:off x="0" y="0"/>
          <a:ext cx="0" cy="0"/>
          <a:chOff x="0" y="0"/>
          <a:chExt cx="0" cy="0"/>
        </a:xfrm>
      </p:grpSpPr>
      <p:sp>
        <p:nvSpPr>
          <p:cNvPr id="2" name="Title 1"/>
          <p:cNvSpPr>
            <a:spLocks noGrp="1"/>
          </p:cNvSpPr>
          <p:nvPr>
            <p:ph type="title"/>
          </p:nvPr>
        </p:nvSpPr>
        <p:spPr>
          <a:xfrm>
            <a:off x="608400" y="1519200"/>
            <a:ext cx="3405600" cy="518400"/>
          </a:xfrm>
        </p:spPr>
        <p:txBody>
          <a:bodyPr vert="horz" lIns="91440" tIns="45720" rIns="91440" bIns="45720" rtlCol="0">
            <a:noAutofit/>
          </a:bodyPr>
          <a:lstStyle>
            <a:lvl1pPr>
              <a:defRPr lang="en-GB" sz="2500" kern="1200" dirty="0" smtClean="0">
                <a:solidFill>
                  <a:srgbClr val="8ABE34"/>
                </a:solidFill>
                <a:latin typeface="Arial" pitchFamily="34" charset="0"/>
                <a:ea typeface="+mj-ea"/>
                <a:cs typeface="Arial" pitchFamily="34" charset="0"/>
              </a:defRPr>
            </a:lvl1pPr>
          </a:lstStyle>
          <a:p>
            <a:pPr marL="0" lvl="0" indent="0" algn="l" defTabSz="914400" rtl="0" eaLnBrk="1" latinLnBrk="0" hangingPunct="1">
              <a:spcBef>
                <a:spcPct val="20000"/>
              </a:spcBef>
              <a:buFont typeface="Arial" pitchFamily="34" charset="0"/>
              <a:buNone/>
            </a:pPr>
            <a:r>
              <a:rPr lang="en-US" smtClean="0"/>
              <a:t>Click to edit Master title style</a:t>
            </a:r>
            <a:endParaRPr lang="en-GB"/>
          </a:p>
        </p:txBody>
      </p:sp>
      <p:sp>
        <p:nvSpPr>
          <p:cNvPr id="3" name="Footer Placeholder 2"/>
          <p:cNvSpPr>
            <a:spLocks noGrp="1"/>
          </p:cNvSpPr>
          <p:nvPr>
            <p:ph type="ftr" sz="quarter" idx="10"/>
          </p:nvPr>
        </p:nvSpPr>
        <p:spPr/>
        <p:txBody>
          <a:bodyPr/>
          <a:lstStyle/>
          <a:p>
            <a:endParaRPr lang="en-IE" dirty="0"/>
          </a:p>
        </p:txBody>
      </p:sp>
      <p:sp>
        <p:nvSpPr>
          <p:cNvPr id="5" name="Slide Number Placeholder 4"/>
          <p:cNvSpPr>
            <a:spLocks noGrp="1"/>
          </p:cNvSpPr>
          <p:nvPr>
            <p:ph type="sldNum" sz="quarter" idx="12"/>
          </p:nvPr>
        </p:nvSpPr>
        <p:spPr/>
        <p:txBody>
          <a:bodyPr/>
          <a:lstStyle/>
          <a:p>
            <a:fld id="{1480EF31-8C1B-4164-842B-2A1CD66FF22B}" type="datetime5">
              <a:rPr lang="en-IE" smtClean="0"/>
              <a:pPr/>
              <a:t>26-Apr-13</a:t>
            </a:fld>
            <a:r>
              <a:rPr lang="en-IE" smtClean="0"/>
              <a:t> / </a:t>
            </a:r>
            <a:fld id="{DA18218B-80D4-4990-93EE-27FCEE243EFE}" type="slidenum">
              <a:rPr lang="en-IE" smtClean="0"/>
              <a:pPr/>
              <a:t>‹#›</a:t>
            </a:fld>
            <a:endParaRPr lang="en-IE" dirty="0"/>
          </a:p>
        </p:txBody>
      </p:sp>
      <p:sp>
        <p:nvSpPr>
          <p:cNvPr id="7" name="Chart Placeholder 6"/>
          <p:cNvSpPr>
            <a:spLocks noGrp="1"/>
          </p:cNvSpPr>
          <p:nvPr>
            <p:ph type="chart" sz="quarter" idx="13"/>
          </p:nvPr>
        </p:nvSpPr>
        <p:spPr>
          <a:xfrm>
            <a:off x="579600" y="2646000"/>
            <a:ext cx="5428800" cy="3311525"/>
          </a:xfrm>
        </p:spPr>
        <p:txBody>
          <a:bodyPr/>
          <a:lstStyle/>
          <a:p>
            <a:endParaRPr lang="en-GB" dirty="0"/>
          </a:p>
        </p:txBody>
      </p:sp>
      <p:sp>
        <p:nvSpPr>
          <p:cNvPr id="8" name="Title 9"/>
          <p:cNvSpPr txBox="1">
            <a:spLocks/>
          </p:cNvSpPr>
          <p:nvPr userDrawn="1"/>
        </p:nvSpPr>
        <p:spPr>
          <a:xfrm>
            <a:off x="5857884" y="142852"/>
            <a:ext cx="3143272" cy="785818"/>
          </a:xfrm>
          <a:prstGeom prst="rect">
            <a:avLst/>
          </a:prstGeom>
          <a:noFill/>
          <a:ln w="9525">
            <a:noFill/>
            <a:miter lim="800000"/>
            <a:headEnd/>
            <a:tailEnd/>
          </a:ln>
        </p:spPr>
        <p:txBody>
          <a:bodyPr vert="horz" lIns="91440" tIns="45720" rIns="91440" bIns="45720" rtlCol="0" anchor="ctr">
            <a:normAutofit/>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smtClean="0">
                <a:ln>
                  <a:noFill/>
                </a:ln>
                <a:solidFill>
                  <a:srgbClr val="0D0D0D"/>
                </a:solidFill>
                <a:effectLst/>
                <a:uLnTx/>
                <a:uFillTx/>
                <a:latin typeface="Arial" charset="0"/>
                <a:ea typeface="+mn-ea"/>
                <a:cs typeface="Arial" charset="0"/>
              </a:rPr>
              <a:t>Presentation title can go here</a:t>
            </a:r>
            <a:br>
              <a:rPr kumimoji="0" lang="en-GB" sz="1400" b="1" i="0" u="none" strike="noStrike" kern="1200" cap="none" spc="0" normalizeH="0" baseline="0" noProof="0" smtClean="0">
                <a:ln>
                  <a:noFill/>
                </a:ln>
                <a:solidFill>
                  <a:srgbClr val="0D0D0D"/>
                </a:solidFill>
                <a:effectLst/>
                <a:uLnTx/>
                <a:uFillTx/>
                <a:latin typeface="Arial" charset="0"/>
                <a:ea typeface="+mn-ea"/>
                <a:cs typeface="Arial" charset="0"/>
              </a:rPr>
            </a:br>
            <a:r>
              <a:rPr kumimoji="0" lang="en-GB" sz="1400" b="0" i="0" u="none" strike="noStrike" kern="1200" cap="none" spc="0" normalizeH="0" baseline="0" noProof="0" smtClean="0">
                <a:ln>
                  <a:noFill/>
                </a:ln>
                <a:solidFill>
                  <a:srgbClr val="0D0D0D"/>
                </a:solidFill>
                <a:effectLst/>
                <a:uLnTx/>
                <a:uFillTx/>
                <a:latin typeface="Arial" charset="0"/>
                <a:ea typeface="+mn-ea"/>
                <a:cs typeface="Arial" charset="0"/>
              </a:rPr>
              <a:t>Secondary text can run underneath</a:t>
            </a:r>
            <a:endParaRPr kumimoji="0" lang="en-US" sz="1400" b="0" i="0" u="none" strike="noStrike" kern="1200" cap="none" spc="0" normalizeH="0" baseline="0" noProof="0" dirty="0">
              <a:ln>
                <a:noFill/>
              </a:ln>
              <a:solidFill>
                <a:srgbClr val="0D0D0D"/>
              </a:solidFill>
              <a:effectLst/>
              <a:uLnTx/>
              <a:uFillTx/>
              <a:latin typeface="Arial" charset="0"/>
              <a:ea typeface="+mn-ea"/>
              <a:cs typeface="Arial" charset="0"/>
            </a:endParaRPr>
          </a:p>
        </p:txBody>
      </p:sp>
      <p:sp>
        <p:nvSpPr>
          <p:cNvPr id="10" name="Text Placeholder 9"/>
          <p:cNvSpPr>
            <a:spLocks noGrp="1"/>
          </p:cNvSpPr>
          <p:nvPr>
            <p:ph type="body" sz="quarter" idx="14"/>
          </p:nvPr>
        </p:nvSpPr>
        <p:spPr>
          <a:xfrm>
            <a:off x="5893200" y="2646000"/>
            <a:ext cx="2592387" cy="3241675"/>
          </a:xfrm>
        </p:spPr>
        <p:txBody>
          <a:bodyPr>
            <a:noAutofit/>
          </a:bodyPr>
          <a:lstStyle>
            <a:lvl1pPr marL="268288" indent="-176213">
              <a:defRPr sz="1600">
                <a:latin typeface="Arial" pitchFamily="34" charset="0"/>
                <a:cs typeface="Arial" pitchFamily="34" charset="0"/>
              </a:defRPr>
            </a:lvl1pPr>
            <a:lvl2pPr marL="628650" indent="-171450">
              <a:defRPr sz="1600">
                <a:latin typeface="Arial" pitchFamily="34" charset="0"/>
                <a:cs typeface="Arial" pitchFamily="34" charset="0"/>
              </a:defRPr>
            </a:lvl2pPr>
            <a:lvl3pPr marL="1073150" indent="-158750">
              <a:defRPr sz="1600">
                <a:latin typeface="Arial" pitchFamily="34" charset="0"/>
                <a:cs typeface="Arial" pitchFamily="34" charset="0"/>
              </a:defRPr>
            </a:lvl3pPr>
            <a:lvl4pPr marL="1611313" indent="-239713">
              <a:defRPr sz="1600">
                <a:latin typeface="Arial" pitchFamily="34" charset="0"/>
                <a:cs typeface="Arial" pitchFamily="34" charset="0"/>
              </a:defRPr>
            </a:lvl4pPr>
            <a:lvl5pPr marL="1971675" indent="-142875">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WWF Green: body large font no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899592" y="6500834"/>
            <a:ext cx="2895600" cy="365125"/>
          </a:xfrm>
          <a:prstGeom prst="rect">
            <a:avLst/>
          </a:prstGeom>
        </p:spPr>
        <p:txBody>
          <a:bodyPr/>
          <a:lstStyle/>
          <a:p>
            <a:endParaRPr lang="en-IE" dirty="0"/>
          </a:p>
        </p:txBody>
      </p:sp>
      <p:sp>
        <p:nvSpPr>
          <p:cNvPr id="5" name="Slide Number Placeholder 4"/>
          <p:cNvSpPr>
            <a:spLocks noGrp="1"/>
          </p:cNvSpPr>
          <p:nvPr>
            <p:ph type="sldNum" sz="quarter" idx="12"/>
          </p:nvPr>
        </p:nvSpPr>
        <p:spPr>
          <a:xfrm>
            <a:off x="6553200" y="6492899"/>
            <a:ext cx="2133600" cy="365125"/>
          </a:xfrm>
          <a:prstGeom prst="rect">
            <a:avLst/>
          </a:prstGeom>
        </p:spPr>
        <p:txBody>
          <a:bodyPr/>
          <a:lstStyle/>
          <a:p>
            <a:fld id="{1480EF31-8C1B-4164-842B-2A1CD66FF22B}" type="datetime5">
              <a:rPr lang="en-IE" smtClean="0"/>
              <a:pPr/>
              <a:t>26-Apr-13</a:t>
            </a:fld>
            <a:r>
              <a:rPr lang="en-IE" smtClean="0"/>
              <a:t> / </a:t>
            </a:r>
            <a:fld id="{DA18218B-80D4-4990-93EE-27FCEE243EFE}" type="slidenum">
              <a:rPr lang="en-IE" smtClean="0"/>
              <a:pPr/>
              <a:t>‹#›</a:t>
            </a:fld>
            <a:endParaRPr lang="en-IE" dirty="0"/>
          </a:p>
        </p:txBody>
      </p:sp>
      <p:sp>
        <p:nvSpPr>
          <p:cNvPr id="6"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0"/>
            <a:ext cx="3405600" cy="518400"/>
          </a:xfrm>
        </p:spPr>
        <p:txBody>
          <a:bodyPr>
            <a:noAutofit/>
          </a:bodyPr>
          <a:lstStyle>
            <a:lvl1pPr marL="0" indent="0">
              <a:buNone/>
              <a:defRPr lang="en-US" sz="2500" kern="1200" dirty="0" smtClean="0">
                <a:solidFill>
                  <a:srgbClr val="8ABE34"/>
                </a:solidFill>
                <a:latin typeface="Arial" pitchFamily="34" charset="0"/>
                <a:ea typeface="+mj-ea"/>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a:normAutofit/>
          </a:bodyPr>
          <a:lstStyle>
            <a:lvl1pPr>
              <a:buNone/>
              <a:defRPr sz="2800">
                <a:latin typeface="Arial" pitchFamily="34" charset="0"/>
                <a:cs typeface="Arial" pitchFamily="34" charset="0"/>
              </a:defRPr>
            </a:lvl1pPr>
          </a:lstStyle>
          <a:p>
            <a:pPr lvl="0"/>
            <a:r>
              <a:rPr lang="en-US" dirty="0" smtClean="0"/>
              <a:t>Click to edit body text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WF Big Picture Title and Content">
    <p:spTree>
      <p:nvGrpSpPr>
        <p:cNvPr id="1" name=""/>
        <p:cNvGrpSpPr/>
        <p:nvPr/>
      </p:nvGrpSpPr>
      <p:grpSpPr>
        <a:xfrm>
          <a:off x="0" y="0"/>
          <a:ext cx="0" cy="0"/>
          <a:chOff x="0" y="0"/>
          <a:chExt cx="0" cy="0"/>
        </a:xfrm>
      </p:grpSpPr>
      <p:sp>
        <p:nvSpPr>
          <p:cNvPr id="9" name="Picture Placeholder 27"/>
          <p:cNvSpPr>
            <a:spLocks noGrp="1"/>
          </p:cNvSpPr>
          <p:nvPr>
            <p:ph type="pic" sz="quarter" idx="15"/>
          </p:nvPr>
        </p:nvSpPr>
        <p:spPr>
          <a:xfrm>
            <a:off x="183600" y="108000"/>
            <a:ext cx="8816400" cy="6613200"/>
          </a:xfrm>
          <a:prstGeom prst="rect">
            <a:avLst/>
          </a:prstGeom>
        </p:spPr>
        <p:txBody>
          <a:bodyPr/>
          <a:lstStyle>
            <a:lvl1pPr>
              <a:buNone/>
              <a:defRPr/>
            </a:lvl1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Click icon to add picture</a:t>
            </a:r>
            <a:endParaRPr lang="en-IE" dirty="0"/>
          </a:p>
        </p:txBody>
      </p:sp>
      <p:sp>
        <p:nvSpPr>
          <p:cNvPr id="14" name="Text Placeholder 13"/>
          <p:cNvSpPr>
            <a:spLocks noGrp="1"/>
          </p:cNvSpPr>
          <p:nvPr>
            <p:ph type="body" sz="quarter" idx="16"/>
          </p:nvPr>
        </p:nvSpPr>
        <p:spPr>
          <a:xfrm>
            <a:off x="785786" y="-8"/>
            <a:ext cx="2610000" cy="2570400"/>
          </a:xfrm>
          <a:prstGeom prst="rect">
            <a:avLst/>
          </a:prstGeom>
          <a:solidFill>
            <a:srgbClr val="2D591F">
              <a:alpha val="41176"/>
            </a:srgbClr>
          </a:solidFill>
        </p:spPr>
        <p:txBody>
          <a:bodyPr anchor="b"/>
          <a:lstStyle>
            <a:lvl1pPr>
              <a:defRPr sz="1600">
                <a:solidFill>
                  <a:schemeClr val="bg1"/>
                </a:solidFill>
              </a:defRPr>
            </a:lvl1pPr>
          </a:lstStyle>
          <a:p>
            <a:pPr lvl="0"/>
            <a:r>
              <a:rPr lang="en-US" dirty="0" smtClean="0"/>
              <a:t>Click to edit Master text styles</a:t>
            </a:r>
          </a:p>
        </p:txBody>
      </p:sp>
      <p:sp>
        <p:nvSpPr>
          <p:cNvPr id="2" name="Title 1"/>
          <p:cNvSpPr>
            <a:spLocks noGrp="1"/>
          </p:cNvSpPr>
          <p:nvPr>
            <p:ph type="title"/>
          </p:nvPr>
        </p:nvSpPr>
        <p:spPr>
          <a:xfrm>
            <a:off x="818992" y="214290"/>
            <a:ext cx="2390400" cy="730800"/>
          </a:xfrm>
          <a:prstGeom prst="rect">
            <a:avLst/>
          </a:prstGeom>
        </p:spPr>
        <p:txBody>
          <a:bodyPr>
            <a:normAutofit/>
          </a:bodyPr>
          <a:lstStyle>
            <a:lvl1pPr>
              <a:defRPr sz="2000">
                <a:solidFill>
                  <a:schemeClr val="bg1"/>
                </a:solidFill>
              </a:defRPr>
            </a:lvl1pPr>
          </a:lstStyle>
          <a:p>
            <a:r>
              <a:rPr lang="en-US" smtClean="0"/>
              <a:t>Click to edit Master title style</a:t>
            </a:r>
            <a:endParaRPr lang="en-IE" dirty="0"/>
          </a:p>
        </p:txBody>
      </p:sp>
      <p:cxnSp>
        <p:nvCxnSpPr>
          <p:cNvPr id="15" name="Straight Connector 14"/>
          <p:cNvCxnSpPr/>
          <p:nvPr userDrawn="1"/>
        </p:nvCxnSpPr>
        <p:spPr>
          <a:xfrm>
            <a:off x="895341" y="966788"/>
            <a:ext cx="2390775" cy="1587"/>
          </a:xfrm>
          <a:prstGeom prst="line">
            <a:avLst/>
          </a:prstGeom>
          <a:ln w="6350">
            <a:solidFill>
              <a:srgbClr val="F3F2E9"/>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WWF Big Picture Title and Content">
    <p:spTree>
      <p:nvGrpSpPr>
        <p:cNvPr id="1" name=""/>
        <p:cNvGrpSpPr/>
        <p:nvPr/>
      </p:nvGrpSpPr>
      <p:grpSpPr>
        <a:xfrm>
          <a:off x="0" y="0"/>
          <a:ext cx="0" cy="0"/>
          <a:chOff x="0" y="0"/>
          <a:chExt cx="0" cy="0"/>
        </a:xfrm>
      </p:grpSpPr>
      <p:sp>
        <p:nvSpPr>
          <p:cNvPr id="9" name="Picture Placeholder 27"/>
          <p:cNvSpPr>
            <a:spLocks noGrp="1"/>
          </p:cNvSpPr>
          <p:nvPr>
            <p:ph type="pic" sz="quarter" idx="15"/>
          </p:nvPr>
        </p:nvSpPr>
        <p:spPr>
          <a:xfrm>
            <a:off x="183600" y="108000"/>
            <a:ext cx="8816400" cy="6613200"/>
          </a:xfrm>
          <a:prstGeom prst="rect">
            <a:avLst/>
          </a:prstGeom>
        </p:spPr>
        <p:txBody>
          <a:bodyPr/>
          <a:lstStyle>
            <a:lvl1pPr>
              <a:buNone/>
              <a:defRPr/>
            </a:lvl1pPr>
          </a:lstStyle>
          <a:p>
            <a:r>
              <a:rPr lang="en-US" smtClean="0"/>
              <a:t>Click icon to add picture</a:t>
            </a:r>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WWF Green: more impact paragraph">
    <p:bg>
      <p:bgPr>
        <a:solidFill>
          <a:srgbClr val="F3F2E9"/>
        </a:solidFill>
        <a:effectLst/>
      </p:bgPr>
    </p:bg>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928688" y="1785938"/>
            <a:ext cx="3405600" cy="518400"/>
          </a:xfrm>
          <a:noFill/>
          <a:ln w="9525">
            <a:noFill/>
            <a:miter lim="800000"/>
            <a:headEnd/>
            <a:tailEnd/>
          </a:ln>
        </p:spPr>
        <p:txBody>
          <a:bodyPr vert="horz" lIns="91440" tIns="45720" rIns="91440" bIns="45720" rtlCol="0">
            <a:normAutofit/>
          </a:bodyPr>
          <a:lstStyle>
            <a:lvl1pPr marL="0" indent="0">
              <a:buNone/>
              <a:defRPr lang="en-US" sz="2500" kern="1200" dirty="0" smtClean="0">
                <a:solidFill>
                  <a:srgbClr val="8ABE34"/>
                </a:solidFill>
                <a:latin typeface="Arial" charset="0"/>
                <a:ea typeface="+mn-ea"/>
                <a:cs typeface="Arial" charset="0"/>
              </a:defRPr>
            </a:lvl1pPr>
          </a:lstStyle>
          <a:p>
            <a:pPr marL="0" lvl="0" indent="0" algn="l" defTabSz="457200" rtl="0" eaLnBrk="1" fontAlgn="base" latinLnBrk="0" hangingPunct="1">
              <a:spcBef>
                <a:spcPct val="0"/>
              </a:spcBef>
              <a:spcAft>
                <a:spcPct val="0"/>
              </a:spcAft>
              <a:buFont typeface="Arial" pitchFamily="34" charset="0"/>
              <a:buNone/>
            </a:pPr>
            <a:r>
              <a:rPr lang="en-US" dirty="0" smtClean="0"/>
              <a:t>Click to enter Page title</a:t>
            </a:r>
          </a:p>
        </p:txBody>
      </p:sp>
      <p:sp>
        <p:nvSpPr>
          <p:cNvPr id="4" name="Title 9"/>
          <p:cNvSpPr>
            <a:spLocks noGrp="1"/>
          </p:cNvSpPr>
          <p:nvPr>
            <p:ph type="title" hasCustomPrompt="1"/>
          </p:nvPr>
        </p:nvSpPr>
        <p:spPr>
          <a:xfrm>
            <a:off x="5857884" y="142852"/>
            <a:ext cx="3143272" cy="785818"/>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cxnSp>
        <p:nvCxnSpPr>
          <p:cNvPr id="5" name="Straight Connector 4"/>
          <p:cNvCxnSpPr/>
          <p:nvPr/>
        </p:nvCxnSpPr>
        <p:spPr>
          <a:xfrm>
            <a:off x="928688"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9"/>
          <p:cNvSpPr>
            <a:spLocks noGrp="1"/>
          </p:cNvSpPr>
          <p:nvPr>
            <p:ph type="body" sz="quarter" idx="14" hasCustomPrompt="1"/>
          </p:nvPr>
        </p:nvSpPr>
        <p:spPr>
          <a:xfrm>
            <a:off x="928688" y="2571744"/>
            <a:ext cx="7268400" cy="3657600"/>
          </a:xfrm>
        </p:spPr>
        <p:txBody>
          <a:bodyPr>
            <a:normAutofit/>
          </a:bodyPr>
          <a:lstStyle>
            <a:lvl1pPr>
              <a:lnSpc>
                <a:spcPts val="3200"/>
              </a:lnSpc>
              <a:buNone/>
              <a:defRPr sz="2800">
                <a:latin typeface="Arial" pitchFamily="34" charset="0"/>
                <a:cs typeface="Arial" pitchFamily="34" charset="0"/>
              </a:defRPr>
            </a:lvl1pPr>
          </a:lstStyle>
          <a:p>
            <a:pPr lvl="0"/>
            <a:r>
              <a:rPr lang="en-US" dirty="0" smtClean="0"/>
              <a:t>Click to edit body text</a:t>
            </a:r>
          </a:p>
        </p:txBody>
      </p:sp>
      <p:sp>
        <p:nvSpPr>
          <p:cNvPr id="7" name="Footer Placeholder 4"/>
          <p:cNvSpPr>
            <a:spLocks noGrp="1"/>
          </p:cNvSpPr>
          <p:nvPr>
            <p:ph type="ftr" sz="quarter" idx="3"/>
          </p:nvPr>
        </p:nvSpPr>
        <p:spPr>
          <a:xfrm>
            <a:off x="899592" y="6500834"/>
            <a:ext cx="2134800" cy="365125"/>
          </a:xfrm>
          <a:prstGeom prst="rect">
            <a:avLst/>
          </a:prstGeom>
        </p:spPr>
        <p:txBody>
          <a:bodyPr vert="horz" lIns="91440" tIns="45720" rIns="91440" bIns="45720" rtlCol="0" anchor="b" anchorCtr="0"/>
          <a:lstStyle>
            <a:lvl1pPr algn="ctr">
              <a:defRPr sz="900">
                <a:solidFill>
                  <a:schemeClr val="tx1"/>
                </a:solidFill>
              </a:defRPr>
            </a:lvl1pPr>
          </a:lstStyle>
          <a:p>
            <a:endParaRPr lang="en-IE" dirty="0"/>
          </a:p>
        </p:txBody>
      </p:sp>
      <p:sp>
        <p:nvSpPr>
          <p:cNvPr id="8" name="Slide Number Placeholder 5"/>
          <p:cNvSpPr>
            <a:spLocks noGrp="1"/>
          </p:cNvSpPr>
          <p:nvPr>
            <p:ph type="sldNum" sz="quarter" idx="4"/>
          </p:nvPr>
        </p:nvSpPr>
        <p:spPr>
          <a:xfrm>
            <a:off x="6553200" y="6492899"/>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26-Apr-13</a:t>
            </a:fld>
            <a:r>
              <a:rPr lang="en-IE" smtClean="0"/>
              <a:t> / </a:t>
            </a:r>
            <a:fld id="{DA18218B-80D4-4990-93EE-27FCEE243EFE}" type="slidenum">
              <a:rPr lang="en-IE" smtClean="0"/>
              <a:pPr/>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WF Green: body text shades of gree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360363" indent="-360363">
              <a:lnSpc>
                <a:spcPct val="100000"/>
              </a:lnSpc>
              <a:spcBef>
                <a:spcPts val="0"/>
              </a:spcBef>
              <a:buFont typeface="Arial" pitchFamily="34" charset="0"/>
              <a:buChar char="–"/>
              <a:defRPr sz="2800">
                <a:solidFill>
                  <a:schemeClr val="accent3">
                    <a:lumMod val="60000"/>
                    <a:lumOff val="40000"/>
                  </a:schemeClr>
                </a:solidFill>
                <a:latin typeface="Arial" pitchFamily="34" charset="0"/>
                <a:cs typeface="Arial" pitchFamily="34" charset="0"/>
              </a:defRPr>
            </a:lvl1pPr>
            <a:lvl2pPr marL="360363" indent="-360363">
              <a:lnSpc>
                <a:spcPct val="100000"/>
              </a:lnSpc>
              <a:spcBef>
                <a:spcPts val="0"/>
              </a:spcBef>
              <a:buFont typeface="Arial" pitchFamily="34" charset="0"/>
              <a:buChar char="–"/>
              <a:defRPr sz="2800">
                <a:solidFill>
                  <a:schemeClr val="accent3"/>
                </a:solidFill>
                <a:latin typeface="Arial" pitchFamily="34" charset="0"/>
                <a:cs typeface="Arial" pitchFamily="34" charset="0"/>
              </a:defRPr>
            </a:lvl2pPr>
            <a:lvl3pPr marL="360363" indent="-360363">
              <a:lnSpc>
                <a:spcPct val="100000"/>
              </a:lnSpc>
              <a:spcBef>
                <a:spcPts val="0"/>
              </a:spcBef>
              <a:buFont typeface="Arial" pitchFamily="34" charset="0"/>
              <a:buChar char="–"/>
              <a:defRPr sz="2800">
                <a:solidFill>
                  <a:srgbClr val="8ABE34"/>
                </a:solidFill>
                <a:latin typeface="Arial" pitchFamily="34" charset="0"/>
                <a:cs typeface="Arial" pitchFamily="34" charset="0"/>
              </a:defRPr>
            </a:lvl3pPr>
            <a:lvl4pPr marL="360363" indent="-360363">
              <a:lnSpc>
                <a:spcPct val="100000"/>
              </a:lnSpc>
              <a:spcBef>
                <a:spcPts val="0"/>
              </a:spcBef>
              <a:buFont typeface="Arial" pitchFamily="34" charset="0"/>
              <a:buChar char="–"/>
              <a:defRPr sz="2800">
                <a:solidFill>
                  <a:schemeClr val="accent3">
                    <a:lumMod val="75000"/>
                  </a:schemeClr>
                </a:solidFill>
                <a:latin typeface="Arial" pitchFamily="34" charset="0"/>
                <a:cs typeface="Arial" pitchFamily="34" charset="0"/>
              </a:defRPr>
            </a:lvl4pPr>
            <a:lvl5pPr marL="360363" indent="-360363">
              <a:lnSpc>
                <a:spcPct val="100000"/>
              </a:lnSpc>
              <a:spcBef>
                <a:spcPts val="0"/>
              </a:spcBef>
              <a:buFont typeface="Arial" pitchFamily="34" charset="0"/>
              <a:buChar char="–"/>
              <a:defRPr sz="2800">
                <a:solidFill>
                  <a:srgbClr val="2D591F"/>
                </a:solidFill>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IE" dirty="0"/>
          </a:p>
        </p:txBody>
      </p:sp>
      <p:sp>
        <p:nvSpPr>
          <p:cNvPr id="10"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
        <p:nvSpPr>
          <p:cNvPr id="7" name="Footer Placeholder 4"/>
          <p:cNvSpPr>
            <a:spLocks noGrp="1"/>
          </p:cNvSpPr>
          <p:nvPr>
            <p:ph type="ftr" sz="quarter" idx="3"/>
          </p:nvPr>
        </p:nvSpPr>
        <p:spPr>
          <a:xfrm>
            <a:off x="899592" y="6500834"/>
            <a:ext cx="2134800" cy="365125"/>
          </a:xfrm>
          <a:prstGeom prst="rect">
            <a:avLst/>
          </a:prstGeom>
        </p:spPr>
        <p:txBody>
          <a:bodyPr vert="horz" lIns="91440" tIns="45720" rIns="91440" bIns="45720" rtlCol="0" anchor="b" anchorCtr="0"/>
          <a:lstStyle>
            <a:lvl1pPr algn="ctr">
              <a:defRPr sz="900">
                <a:solidFill>
                  <a:schemeClr val="tx1"/>
                </a:solidFill>
              </a:defRPr>
            </a:lvl1pPr>
          </a:lstStyle>
          <a:p>
            <a:endParaRPr lang="en-IE" dirty="0"/>
          </a:p>
        </p:txBody>
      </p:sp>
      <p:sp>
        <p:nvSpPr>
          <p:cNvPr id="8" name="Slide Number Placeholder 5"/>
          <p:cNvSpPr>
            <a:spLocks noGrp="1"/>
          </p:cNvSpPr>
          <p:nvPr>
            <p:ph type="sldNum" sz="quarter" idx="4"/>
          </p:nvPr>
        </p:nvSpPr>
        <p:spPr>
          <a:xfrm>
            <a:off x="6553200" y="6492899"/>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26-Apr-13</a:t>
            </a:fld>
            <a:r>
              <a:rPr lang="en-IE" smtClean="0"/>
              <a:t> / </a:t>
            </a:r>
            <a:fld id="{DA18218B-80D4-4990-93EE-27FCEE243EFE}" type="slidenum">
              <a:rPr lang="en-IE" smtClean="0"/>
              <a:pPr/>
              <a:t>‹#›</a:t>
            </a:fld>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WF Green: body text green and black">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sv-SE" smtClean="0"/>
              <a:t>Klicka här för att ändra format på bakgrundstexten</a:t>
            </a:r>
          </a:p>
        </p:txBody>
      </p:sp>
      <p:cxnSp>
        <p:nvCxnSpPr>
          <p:cNvPr id="10" name="Straight Connector 9"/>
          <p:cNvCxnSpPr/>
          <p:nvPr/>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rgbClr val="8ABE34"/>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4"/>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
        <p:nvSpPr>
          <p:cNvPr id="11" name="Footer Placeholder 4"/>
          <p:cNvSpPr>
            <a:spLocks noGrp="1"/>
          </p:cNvSpPr>
          <p:nvPr>
            <p:ph type="ftr" sz="quarter" idx="3"/>
          </p:nvPr>
        </p:nvSpPr>
        <p:spPr>
          <a:xfrm>
            <a:off x="3124200" y="6500834"/>
            <a:ext cx="2134800" cy="365125"/>
          </a:xfrm>
          <a:prstGeom prst="rect">
            <a:avLst/>
          </a:prstGeom>
        </p:spPr>
        <p:txBody>
          <a:bodyPr vert="horz" lIns="91440" tIns="45720" rIns="91440" bIns="45720" rtlCol="0" anchor="b" anchorCtr="0"/>
          <a:lstStyle>
            <a:lvl1pPr algn="ctr">
              <a:defRPr sz="900">
                <a:solidFill>
                  <a:schemeClr val="tx1"/>
                </a:solidFill>
              </a:defRPr>
            </a:lvl1pPr>
          </a:lstStyle>
          <a:p>
            <a:endParaRPr lang="en-IE" dirty="0"/>
          </a:p>
        </p:txBody>
      </p:sp>
      <p:sp>
        <p:nvSpPr>
          <p:cNvPr id="14" name="Slide Number Placeholder 5"/>
          <p:cNvSpPr>
            <a:spLocks noGrp="1"/>
          </p:cNvSpPr>
          <p:nvPr>
            <p:ph type="sldNum" sz="quarter" idx="4"/>
          </p:nvPr>
        </p:nvSpPr>
        <p:spPr>
          <a:xfrm>
            <a:off x="6553200" y="6492899"/>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26-Apr-13</a:t>
            </a:fld>
            <a:r>
              <a:rPr lang="en-IE" smtClean="0"/>
              <a:t> / </a:t>
            </a:r>
            <a:fld id="{DA18218B-80D4-4990-93EE-27FCEE243EFE}" type="slidenum">
              <a:rPr lang="en-IE" smtClean="0"/>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WWF Green: blank with logo and green lin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39552" y="6500834"/>
            <a:ext cx="2134800" cy="365125"/>
          </a:xfrm>
          <a:prstGeom prst="rect">
            <a:avLst/>
          </a:prstGeom>
        </p:spPr>
        <p:txBody>
          <a:bodyPr vert="horz" lIns="91440" tIns="45720" rIns="91440" bIns="45720" rtlCol="0" anchor="b" anchorCtr="0"/>
          <a:lstStyle>
            <a:lvl1pPr algn="ctr">
              <a:defRPr sz="900">
                <a:solidFill>
                  <a:schemeClr val="tx1"/>
                </a:solidFill>
              </a:defRPr>
            </a:lvl1pPr>
          </a:lstStyle>
          <a:p>
            <a:endParaRPr lang="en-IE" dirty="0"/>
          </a:p>
        </p:txBody>
      </p:sp>
      <p:sp>
        <p:nvSpPr>
          <p:cNvPr id="6" name="Slide Number Placeholder 5"/>
          <p:cNvSpPr>
            <a:spLocks noGrp="1"/>
          </p:cNvSpPr>
          <p:nvPr>
            <p:ph type="sldNum" sz="quarter" idx="4"/>
          </p:nvPr>
        </p:nvSpPr>
        <p:spPr>
          <a:xfrm>
            <a:off x="6553200" y="6492899"/>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26-Apr-13</a:t>
            </a:fld>
            <a:r>
              <a:rPr lang="en-IE" smtClean="0"/>
              <a:t> / </a:t>
            </a:r>
            <a:fld id="{DA18218B-80D4-4990-93EE-27FCEE243EFE}" type="slidenum">
              <a:rPr lang="en-IE" smtClean="0"/>
              <a:pPr/>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8DA8385-F7E3-4C2A-9DD0-C12BF915FD6A}" type="datetimeFigureOut">
              <a:rPr lang="en-US"/>
              <a:pPr>
                <a:defRPr/>
              </a:pPr>
              <a:t>4/26/2013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sv-SE"/>
          </a:p>
        </p:txBody>
      </p:sp>
      <p:sp>
        <p:nvSpPr>
          <p:cNvPr id="6" name="Slide Number Placeholder 5"/>
          <p:cNvSpPr>
            <a:spLocks noGrp="1"/>
          </p:cNvSpPr>
          <p:nvPr>
            <p:ph type="sldNum" sz="quarter" idx="12"/>
          </p:nvPr>
        </p:nvSpPr>
        <p:spPr/>
        <p:txBody>
          <a:bodyPr/>
          <a:lstStyle>
            <a:lvl1pPr>
              <a:defRPr/>
            </a:lvl1pPr>
          </a:lstStyle>
          <a:p>
            <a:pPr>
              <a:defRPr/>
            </a:pPr>
            <a:fld id="{EE7526F0-0837-4836-B6BB-CF8662620FD4}" type="slidenum">
              <a:rPr lang="en-US"/>
              <a:pPr>
                <a:defRPr/>
              </a:pPr>
              <a:t>‹#›</a:t>
            </a:fld>
            <a:endParaRPr lang="en-US"/>
          </a:p>
        </p:txBody>
      </p:sp>
    </p:spTree>
    <p:extLst>
      <p:ext uri="{BB962C8B-B14F-4D97-AF65-F5344CB8AC3E}">
        <p14:creationId xmlns:p14="http://schemas.microsoft.com/office/powerpoint/2010/main" val="105848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50888BE-7FAD-4A5F-82CB-C65955473EAC}" type="datetimeFigureOut">
              <a:rPr lang="en-US"/>
              <a:pPr>
                <a:defRPr/>
              </a:pPr>
              <a:t>4/26/2013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sv-SE"/>
          </a:p>
        </p:txBody>
      </p:sp>
      <p:sp>
        <p:nvSpPr>
          <p:cNvPr id="7" name="Slide Number Placeholder 5"/>
          <p:cNvSpPr>
            <a:spLocks noGrp="1"/>
          </p:cNvSpPr>
          <p:nvPr>
            <p:ph type="sldNum" sz="quarter" idx="12"/>
          </p:nvPr>
        </p:nvSpPr>
        <p:spPr/>
        <p:txBody>
          <a:bodyPr/>
          <a:lstStyle>
            <a:lvl1pPr>
              <a:defRPr/>
            </a:lvl1pPr>
          </a:lstStyle>
          <a:p>
            <a:pPr>
              <a:defRPr/>
            </a:pPr>
            <a:fld id="{0F11DC25-F781-47AC-B589-B21FE8BE6989}" type="slidenum">
              <a:rPr lang="en-US"/>
              <a:pPr>
                <a:defRPr/>
              </a:pPr>
              <a:t>‹#›</a:t>
            </a:fld>
            <a:endParaRPr lang="en-US"/>
          </a:p>
        </p:txBody>
      </p:sp>
    </p:spTree>
    <p:extLst>
      <p:ext uri="{BB962C8B-B14F-4D97-AF65-F5344CB8AC3E}">
        <p14:creationId xmlns:p14="http://schemas.microsoft.com/office/powerpoint/2010/main" val="235682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34F3827-6A8D-4A7A-904E-1493EA738EC2}" type="datetimeFigureOut">
              <a:rPr lang="en-US"/>
              <a:pPr>
                <a:defRPr/>
              </a:pPr>
              <a:t>4/26/2013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sv-SE"/>
          </a:p>
        </p:txBody>
      </p:sp>
      <p:sp>
        <p:nvSpPr>
          <p:cNvPr id="6" name="Slide Number Placeholder 5"/>
          <p:cNvSpPr>
            <a:spLocks noGrp="1"/>
          </p:cNvSpPr>
          <p:nvPr>
            <p:ph type="sldNum" sz="quarter" idx="12"/>
          </p:nvPr>
        </p:nvSpPr>
        <p:spPr/>
        <p:txBody>
          <a:bodyPr/>
          <a:lstStyle>
            <a:lvl1pPr>
              <a:defRPr/>
            </a:lvl1pPr>
          </a:lstStyle>
          <a:p>
            <a:pPr>
              <a:defRPr/>
            </a:pPr>
            <a:fld id="{8BAEBC7A-C98C-45E2-90EB-5F4E190DAEF0}" type="slidenum">
              <a:rPr lang="en-US"/>
              <a:pPr>
                <a:defRPr/>
              </a:pPr>
              <a:t>‹#›</a:t>
            </a:fld>
            <a:endParaRPr lang="en-US"/>
          </a:p>
        </p:txBody>
      </p:sp>
    </p:spTree>
    <p:extLst>
      <p:ext uri="{BB962C8B-B14F-4D97-AF65-F5344CB8AC3E}">
        <p14:creationId xmlns:p14="http://schemas.microsoft.com/office/powerpoint/2010/main" val="60849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WWF Big Picture Title and Content">
    <p:spTree>
      <p:nvGrpSpPr>
        <p:cNvPr id="1" name=""/>
        <p:cNvGrpSpPr/>
        <p:nvPr/>
      </p:nvGrpSpPr>
      <p:grpSpPr>
        <a:xfrm>
          <a:off x="0" y="0"/>
          <a:ext cx="0" cy="0"/>
          <a:chOff x="0" y="0"/>
          <a:chExt cx="0" cy="0"/>
        </a:xfrm>
      </p:grpSpPr>
      <p:sp>
        <p:nvSpPr>
          <p:cNvPr id="9" name="Picture Placeholder 27"/>
          <p:cNvSpPr>
            <a:spLocks noGrp="1"/>
          </p:cNvSpPr>
          <p:nvPr>
            <p:ph type="pic" sz="quarter" idx="15"/>
          </p:nvPr>
        </p:nvSpPr>
        <p:spPr>
          <a:xfrm>
            <a:off x="183600" y="108000"/>
            <a:ext cx="8816400" cy="6613200"/>
          </a:xfrm>
          <a:prstGeom prst="rect">
            <a:avLst/>
          </a:prstGeom>
        </p:spPr>
        <p:txBody>
          <a:bodyPr tIns="1080000" anchor="ctr" anchorCtr="1"/>
          <a:lstStyle>
            <a:lvl1pPr>
              <a:buNone/>
              <a:defRPr baseline="0"/>
            </a:lvl1pPr>
          </a:lstStyle>
          <a:p>
            <a:r>
              <a:rPr lang="en-US" dirty="0" smtClean="0"/>
              <a:t>Click icon to add picture</a:t>
            </a:r>
            <a:endParaRPr lang="en-IE" dirty="0"/>
          </a:p>
        </p:txBody>
      </p:sp>
      <p:sp>
        <p:nvSpPr>
          <p:cNvPr id="14" name="Text Placeholder 13"/>
          <p:cNvSpPr>
            <a:spLocks noGrp="1"/>
          </p:cNvSpPr>
          <p:nvPr>
            <p:ph type="body" sz="quarter" idx="16"/>
          </p:nvPr>
        </p:nvSpPr>
        <p:spPr>
          <a:xfrm>
            <a:off x="785786" y="-8"/>
            <a:ext cx="2610000" cy="2570400"/>
          </a:xfrm>
          <a:prstGeom prst="rect">
            <a:avLst/>
          </a:prstGeom>
          <a:solidFill>
            <a:srgbClr val="10253F">
              <a:alpha val="50196"/>
            </a:srgbClr>
          </a:solidFill>
        </p:spPr>
        <p:txBody>
          <a:bodyPr anchor="b"/>
          <a:lstStyle>
            <a:lvl1pPr>
              <a:buNone/>
              <a:defRPr sz="1600">
                <a:solidFill>
                  <a:schemeClr val="bg1"/>
                </a:solidFill>
              </a:defRPr>
            </a:lvl1pPr>
          </a:lstStyle>
          <a:p>
            <a:pPr lvl="0"/>
            <a:endParaRPr lang="en-IE" dirty="0"/>
          </a:p>
        </p:txBody>
      </p:sp>
      <p:sp>
        <p:nvSpPr>
          <p:cNvPr id="2" name="Title 1"/>
          <p:cNvSpPr>
            <a:spLocks noGrp="1"/>
          </p:cNvSpPr>
          <p:nvPr>
            <p:ph type="title"/>
          </p:nvPr>
        </p:nvSpPr>
        <p:spPr>
          <a:xfrm>
            <a:off x="818992" y="214290"/>
            <a:ext cx="2390400" cy="730800"/>
          </a:xfrm>
          <a:prstGeom prst="rect">
            <a:avLst/>
          </a:prstGeom>
        </p:spPr>
        <p:txBody>
          <a:bodyPr lIns="72000" rIns="468000">
            <a:normAutofit/>
          </a:bodyPr>
          <a:lstStyle>
            <a:lvl1pPr algn="l">
              <a:defRPr sz="2000">
                <a:solidFill>
                  <a:schemeClr val="bg1"/>
                </a:solidFill>
              </a:defRPr>
            </a:lvl1pPr>
          </a:lstStyle>
          <a:p>
            <a:endParaRPr lang="en-IE" dirty="0"/>
          </a:p>
        </p:txBody>
      </p:sp>
      <p:cxnSp>
        <p:nvCxnSpPr>
          <p:cNvPr id="15" name="Straight Connector 14"/>
          <p:cNvCxnSpPr/>
          <p:nvPr userDrawn="1"/>
        </p:nvCxnSpPr>
        <p:spPr>
          <a:xfrm>
            <a:off x="895341" y="966788"/>
            <a:ext cx="2390775" cy="1587"/>
          </a:xfrm>
          <a:prstGeom prst="line">
            <a:avLst/>
          </a:prstGeom>
          <a:ln w="6350">
            <a:solidFill>
              <a:srgbClr val="F3F2E9"/>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0"/>
          <p:cNvSpPr>
            <a:spLocks noGrp="1"/>
          </p:cNvSpPr>
          <p:nvPr>
            <p:ph type="sldNum" sz="quarter" idx="4"/>
          </p:nvPr>
        </p:nvSpPr>
        <p:spPr>
          <a:xfrm>
            <a:off x="6553200" y="6535338"/>
            <a:ext cx="2133600" cy="365125"/>
          </a:xfrm>
          <a:prstGeom prst="rect">
            <a:avLst/>
          </a:prstGeom>
        </p:spPr>
        <p:txBody>
          <a:bodyPr anchor="b"/>
          <a:lstStyle>
            <a:lvl1pPr>
              <a:defRPr sz="900"/>
            </a:lvl1pPr>
          </a:lstStyle>
          <a:p>
            <a:pPr algn="r"/>
            <a:fld id="{1480EF31-8C1B-4164-842B-2A1CD66FF22B}" type="datetime5">
              <a:rPr lang="en-IE" smtClean="0"/>
              <a:pPr algn="r"/>
              <a:t>26-Apr-13</a:t>
            </a:fld>
            <a:r>
              <a:rPr lang="en-IE" dirty="0" smtClean="0"/>
              <a:t> / </a:t>
            </a:r>
            <a:fld id="{DA18218B-80D4-4990-93EE-27FCEE243EFE}" type="slidenum">
              <a:rPr lang="en-IE" smtClean="0"/>
              <a:pPr algn="r"/>
              <a:t>‹#›</a:t>
            </a:fld>
            <a:endParaRPr lang="en-IE" dirty="0"/>
          </a:p>
        </p:txBody>
      </p:sp>
      <p:sp>
        <p:nvSpPr>
          <p:cNvPr id="8" name="Footer Placeholder 2"/>
          <p:cNvSpPr>
            <a:spLocks noGrp="1"/>
          </p:cNvSpPr>
          <p:nvPr>
            <p:ph type="ftr" sz="quarter" idx="3"/>
          </p:nvPr>
        </p:nvSpPr>
        <p:spPr>
          <a:xfrm>
            <a:off x="827584" y="6535338"/>
            <a:ext cx="2895600" cy="365125"/>
          </a:xfrm>
          <a:prstGeom prst="rect">
            <a:avLst/>
          </a:prstGeom>
        </p:spPr>
        <p:txBody>
          <a:bodyPr anchor="b"/>
          <a:lstStyle>
            <a:lvl1pPr>
              <a:defRPr sz="1000"/>
            </a:lvl1pPr>
          </a:lstStyle>
          <a:p>
            <a:r>
              <a:rPr lang="en-IE" smtClean="0"/>
              <a:t>Presentation to Company name</a:t>
            </a:r>
            <a:endParaRPr lang="en-IE" dirty="0"/>
          </a:p>
        </p:txBody>
      </p:sp>
    </p:spTree>
    <p:extLst>
      <p:ext uri="{BB962C8B-B14F-4D97-AF65-F5344CB8AC3E}">
        <p14:creationId xmlns:p14="http://schemas.microsoft.com/office/powerpoint/2010/main" val="2563986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IE" dirty="0"/>
          </a:p>
        </p:txBody>
      </p:sp>
      <p:pic>
        <p:nvPicPr>
          <p:cNvPr id="8" name="Picture 13" descr="master panda.jpg"/>
          <p:cNvPicPr>
            <a:picLocks noChangeAspect="1"/>
          </p:cNvPicPr>
          <p:nvPr/>
        </p:nvPicPr>
        <p:blipFill>
          <a:blip r:embed="rId11"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9" name="Footer Placeholder 4"/>
          <p:cNvSpPr>
            <a:spLocks noGrp="1"/>
          </p:cNvSpPr>
          <p:nvPr>
            <p:ph type="ftr" sz="quarter" idx="3"/>
          </p:nvPr>
        </p:nvSpPr>
        <p:spPr>
          <a:xfrm>
            <a:off x="467544" y="6492875"/>
            <a:ext cx="2134800" cy="365125"/>
          </a:xfrm>
          <a:prstGeom prst="rect">
            <a:avLst/>
          </a:prstGeom>
        </p:spPr>
        <p:txBody>
          <a:bodyPr vert="horz" lIns="91440" tIns="45720" rIns="91440" bIns="45720" rtlCol="0" anchor="b" anchorCtr="0"/>
          <a:lstStyle>
            <a:lvl1pPr algn="ctr">
              <a:defRPr sz="900">
                <a:solidFill>
                  <a:schemeClr val="tx1"/>
                </a:solidFill>
              </a:defRPr>
            </a:lvl1pPr>
          </a:lstStyle>
          <a:p>
            <a:endParaRPr lang="en-IE" dirty="0"/>
          </a:p>
        </p:txBody>
      </p:sp>
      <p:sp>
        <p:nvSpPr>
          <p:cNvPr id="10" name="Slide Number Placeholder 5"/>
          <p:cNvSpPr>
            <a:spLocks noGrp="1"/>
          </p:cNvSpPr>
          <p:nvPr>
            <p:ph type="sldNum" sz="quarter" idx="4"/>
          </p:nvPr>
        </p:nvSpPr>
        <p:spPr>
          <a:xfrm>
            <a:off x="6553200" y="6492899"/>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26-Apr-13</a:t>
            </a:fld>
            <a:r>
              <a:rPr lang="en-IE" smtClean="0"/>
              <a:t> / </a:t>
            </a:r>
            <a:fld id="{DA18218B-80D4-4990-93EE-27FCEE243EFE}" type="slidenum">
              <a:rPr lang="en-IE" smtClean="0"/>
              <a:pPr/>
              <a:t>‹#›</a:t>
            </a:fld>
            <a:endParaRPr lang="en-IE" dirty="0"/>
          </a:p>
        </p:txBody>
      </p:sp>
      <p:sp>
        <p:nvSpPr>
          <p:cNvPr id="12" name="Rectangle 11"/>
          <p:cNvSpPr/>
          <p:nvPr/>
        </p:nvSpPr>
        <p:spPr>
          <a:xfrm>
            <a:off x="0" y="0"/>
            <a:ext cx="107950"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2" r:id="rId5"/>
    <p:sldLayoutId id="2147483731" r:id="rId6"/>
    <p:sldLayoutId id="2147483732" r:id="rId7"/>
    <p:sldLayoutId id="2147483733" r:id="rId8"/>
    <p:sldLayoutId id="2147483734"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635000" y="6667500"/>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10" name="Rectangle 9"/>
          <p:cNvSpPr/>
          <p:nvPr/>
        </p:nvSpPr>
        <p:spPr>
          <a:xfrm>
            <a:off x="0" y="0"/>
            <a:ext cx="800100"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11" name="Rectangle 10"/>
          <p:cNvSpPr/>
          <p:nvPr/>
        </p:nvSpPr>
        <p:spPr>
          <a:xfrm>
            <a:off x="635000" y="0"/>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12" name="Rectangle 11"/>
          <p:cNvSpPr/>
          <p:nvPr/>
        </p:nvSpPr>
        <p:spPr>
          <a:xfrm flipH="1">
            <a:off x="8978900" y="0"/>
            <a:ext cx="211138"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pic>
        <p:nvPicPr>
          <p:cNvPr id="15" name="Picture 13" descr="master panda.jpg"/>
          <p:cNvPicPr>
            <a:picLocks noChangeAspect="1"/>
          </p:cNvPicPr>
          <p:nvPr/>
        </p:nvPicPr>
        <p:blipFill>
          <a:blip r:embed="rId5"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6" name="Slide Number Placeholder 5"/>
          <p:cNvSpPr>
            <a:spLocks noGrp="1"/>
          </p:cNvSpPr>
          <p:nvPr>
            <p:ph type="sldNum" sz="quarter" idx="4"/>
          </p:nvPr>
        </p:nvSpPr>
        <p:spPr>
          <a:xfrm>
            <a:off x="6553200" y="6492899"/>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26-Apr-13</a:t>
            </a:fld>
            <a:r>
              <a:rPr lang="en-IE" smtClean="0"/>
              <a:t> / </a:t>
            </a:r>
            <a:fld id="{DA18218B-80D4-4990-93EE-27FCEE243EFE}" type="slidenum">
              <a:rPr lang="en-IE" smtClean="0"/>
              <a:pPr/>
              <a:t>‹#›</a:t>
            </a:fld>
            <a:endParaRPr lang="en-IE" dirty="0"/>
          </a:p>
        </p:txBody>
      </p:sp>
      <p:sp>
        <p:nvSpPr>
          <p:cNvPr id="14" name="Rectangle 13"/>
          <p:cNvSpPr/>
          <p:nvPr/>
        </p:nvSpPr>
        <p:spPr>
          <a:xfrm>
            <a:off x="0" y="0"/>
            <a:ext cx="107950"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5" name="Footer Placeholder 4"/>
          <p:cNvSpPr>
            <a:spLocks noGrp="1"/>
          </p:cNvSpPr>
          <p:nvPr>
            <p:ph type="ftr" sz="quarter" idx="3"/>
          </p:nvPr>
        </p:nvSpPr>
        <p:spPr>
          <a:xfrm>
            <a:off x="755576" y="6500834"/>
            <a:ext cx="2134800" cy="365125"/>
          </a:xfrm>
          <a:prstGeom prst="rect">
            <a:avLst/>
          </a:prstGeom>
        </p:spPr>
        <p:txBody>
          <a:bodyPr vert="horz" lIns="91440" tIns="45720" rIns="91440" bIns="45720" rtlCol="0" anchor="b" anchorCtr="0"/>
          <a:lstStyle>
            <a:lvl1pPr algn="l">
              <a:defRPr sz="900">
                <a:solidFill>
                  <a:schemeClr val="tx1"/>
                </a:solidFill>
              </a:defRPr>
            </a:lvl1pPr>
          </a:lstStyle>
          <a:p>
            <a:endParaRPr lang="en-IE" dirty="0"/>
          </a:p>
        </p:txBody>
      </p:sp>
    </p:spTree>
  </p:cSld>
  <p:clrMap bg1="lt1" tx1="dk1" bg2="lt2" tx2="dk2" accent1="accent1" accent2="accent2" accent3="accent3" accent4="accent4" accent5="accent5" accent6="accent6" hlink="hlink" folHlink="folHlink"/>
  <p:sldLayoutIdLst>
    <p:sldLayoutId id="2147483714" r:id="rId1"/>
    <p:sldLayoutId id="2147483724" r:id="rId2"/>
    <p:sldLayoutId id="2147483730" r:id="rId3"/>
  </p:sldLayoutIdLst>
  <p:hf sldNum="0" hdr="0" ftr="0" dt="0"/>
  <p:txStyles>
    <p:titleStyle>
      <a:lvl1pPr algn="l" defTabSz="914400" rtl="0" eaLnBrk="1" latinLnBrk="0" hangingPunct="1">
        <a:spcBef>
          <a:spcPct val="0"/>
        </a:spcBef>
        <a:buNone/>
        <a:defRPr sz="3200" kern="1200">
          <a:solidFill>
            <a:schemeClr val="bg1"/>
          </a:solidFill>
          <a:latin typeface="Arial" pitchFamily="34" charset="0"/>
          <a:ea typeface="+mj-ea"/>
          <a:cs typeface="Arial" pitchFamily="34" charset="0"/>
        </a:defRPr>
      </a:lvl1pPr>
    </p:titleStyle>
    <p:bodyStyle>
      <a:lvl1pPr marL="0" marR="0" indent="0" algn="l" defTabSz="457200" rtl="0" eaLnBrk="1" fontAlgn="auto" latinLnBrk="0" hangingPunct="1">
        <a:lnSpc>
          <a:spcPct val="100000"/>
        </a:lnSpc>
        <a:spcBef>
          <a:spcPct val="20000"/>
        </a:spcBef>
        <a:spcAft>
          <a:spcPts val="0"/>
        </a:spcAft>
        <a:buClrTx/>
        <a:buSzTx/>
        <a:buFont typeface="Arial" charset="0"/>
        <a:buNone/>
        <a:tabLst/>
        <a:defRPr sz="1600" b="1"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67544" y="6492875"/>
            <a:ext cx="2895600" cy="365125"/>
          </a:xfrm>
          <a:prstGeom prst="rect">
            <a:avLst/>
          </a:prstGeom>
        </p:spPr>
        <p:txBody>
          <a:bodyPr vert="horz" lIns="91440" tIns="45720" rIns="91440" bIns="45720" rtlCol="0" anchor="b" anchorCtr="0"/>
          <a:lstStyle>
            <a:lvl1pPr algn="l">
              <a:defRPr sz="900">
                <a:solidFill>
                  <a:schemeClr val="tx1"/>
                </a:solidFill>
              </a:defRPr>
            </a:lvl1pPr>
          </a:lstStyle>
          <a:p>
            <a:endParaRPr lang="en-IE" dirty="0"/>
          </a:p>
        </p:txBody>
      </p:sp>
      <p:sp>
        <p:nvSpPr>
          <p:cNvPr id="16" name="Title Placeholder 15"/>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17" name="Text Placeholder 16"/>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Slide Number Placeholder 5"/>
          <p:cNvSpPr>
            <a:spLocks noGrp="1"/>
          </p:cNvSpPr>
          <p:nvPr>
            <p:ph type="sldNum" sz="quarter" idx="4"/>
          </p:nvPr>
        </p:nvSpPr>
        <p:spPr>
          <a:xfrm>
            <a:off x="6553200" y="6492899"/>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26-Apr-13</a:t>
            </a:fld>
            <a:r>
              <a:rPr lang="en-IE" smtClean="0"/>
              <a:t> / </a:t>
            </a:r>
            <a:fld id="{DA18218B-80D4-4990-93EE-27FCEE243EFE}" type="slidenum">
              <a:rPr lang="en-IE" smtClean="0"/>
              <a:pPr/>
              <a:t>‹#›</a:t>
            </a:fld>
            <a:endParaRPr lang="en-IE" dirty="0"/>
          </a:p>
        </p:txBody>
      </p:sp>
      <p:sp>
        <p:nvSpPr>
          <p:cNvPr id="9" name="Rectangle 8"/>
          <p:cNvSpPr/>
          <p:nvPr/>
        </p:nvSpPr>
        <p:spPr>
          <a:xfrm>
            <a:off x="-36512" y="4899"/>
            <a:ext cx="107950"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10" name="Picture 13" descr="master panda.jpg"/>
          <p:cNvPicPr>
            <a:picLocks noChangeAspect="1"/>
          </p:cNvPicPr>
          <p:nvPr/>
        </p:nvPicPr>
        <p:blipFill>
          <a:blip r:embed="rId7"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6" r:id="rId1"/>
    <p:sldLayoutId id="2147483718" r:id="rId2"/>
    <p:sldLayoutId id="2147483727" r:id="rId3"/>
    <p:sldLayoutId id="2147483728" r:id="rId4"/>
    <p:sldLayoutId id="2147483729" r:id="rId5"/>
  </p:sldLayoutIdLst>
  <p:hf sldNum="0"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13" name="Slide Number Placeholder 10"/>
          <p:cNvSpPr>
            <a:spLocks noGrp="1"/>
          </p:cNvSpPr>
          <p:nvPr>
            <p:ph type="sldNum" sz="quarter" idx="4"/>
          </p:nvPr>
        </p:nvSpPr>
        <p:spPr>
          <a:xfrm>
            <a:off x="6553200" y="6500834"/>
            <a:ext cx="2133600" cy="365125"/>
          </a:xfrm>
          <a:prstGeom prst="rect">
            <a:avLst/>
          </a:prstGeom>
        </p:spPr>
        <p:txBody>
          <a:bodyPr anchor="b"/>
          <a:lstStyle>
            <a:lvl1pPr>
              <a:defRPr sz="900"/>
            </a:lvl1pPr>
          </a:lstStyle>
          <a:p>
            <a:pPr algn="r"/>
            <a:fld id="{1480EF31-8C1B-4164-842B-2A1CD66FF22B}" type="datetime5">
              <a:rPr lang="en-IE" smtClean="0"/>
              <a:pPr algn="r"/>
              <a:t>26-Apr-13</a:t>
            </a:fld>
            <a:r>
              <a:rPr lang="en-IE" dirty="0" smtClean="0"/>
              <a:t> / </a:t>
            </a:r>
            <a:fld id="{DA18218B-80D4-4990-93EE-27FCEE243EFE}" type="slidenum">
              <a:rPr lang="en-IE" smtClean="0"/>
              <a:pPr algn="r"/>
              <a:t>‹#›</a:t>
            </a:fld>
            <a:endParaRPr lang="en-IE" dirty="0"/>
          </a:p>
        </p:txBody>
      </p:sp>
      <p:sp>
        <p:nvSpPr>
          <p:cNvPr id="14" name="Footer Placeholder 11"/>
          <p:cNvSpPr>
            <a:spLocks noGrp="1"/>
          </p:cNvSpPr>
          <p:nvPr>
            <p:ph type="ftr" sz="quarter" idx="3"/>
          </p:nvPr>
        </p:nvSpPr>
        <p:spPr>
          <a:xfrm>
            <a:off x="395536" y="6500834"/>
            <a:ext cx="2895600" cy="365125"/>
          </a:xfrm>
          <a:prstGeom prst="rect">
            <a:avLst/>
          </a:prstGeom>
        </p:spPr>
        <p:txBody>
          <a:bodyPr anchor="b"/>
          <a:lstStyle>
            <a:lvl1pPr algn="l">
              <a:defRPr sz="900"/>
            </a:lvl1pPr>
          </a:lstStyle>
          <a:p>
            <a:endParaRPr lang="en-IE"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4.jpeg"/><Relationship Id="rId5" Type="http://schemas.openxmlformats.org/officeDocument/2006/relationships/hyperlink" Target="http://carbonn.org/login/ehcc/" TargetMode="Externa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3.gotomeeting.com/register/260538294" TargetMode="External"/><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hyperlink" Target="mailto:lucas.de.moncuit@iclei.org" TargetMode="External"/><Relationship Id="rId5" Type="http://schemas.openxmlformats.org/officeDocument/2006/relationships/hyperlink" Target="mailto:Carbonn@ICLEI.org" TargetMode="External"/><Relationship Id="rId4" Type="http://schemas.openxmlformats.org/officeDocument/2006/relationships/hyperlink" Target="https://www3.gotomeeting.com/register/40616613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notesSlide" Target="../notesSlides/notesSlide4.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hyperlink" Target="http://carbonn.org/login/ehcc/" TargetMode="Externa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0.png"/><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107504" y="0"/>
            <a:ext cx="9036496" cy="6858000"/>
          </a:xfrm>
        </p:spPr>
      </p:pic>
      <p:pic>
        <p:nvPicPr>
          <p:cNvPr id="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14906" r="14906"/>
          <a:stretch>
            <a:fillRect/>
          </a:stretch>
        </p:blipFill>
        <p:spPr bwMode="auto">
          <a:xfrm>
            <a:off x="323528" y="260648"/>
            <a:ext cx="633113" cy="676424"/>
          </a:xfrm>
          <a:prstGeom prst="rect">
            <a:avLst/>
          </a:prstGeom>
          <a:noFill/>
          <a:ln>
            <a:noFill/>
          </a:ln>
          <a:effectLst/>
          <a:extLst>
            <a:ext uri="{909E8E84-426E-40DD-AFC4-6F175D3DCCD1}">
              <a14:hiddenFill xmlns:a14="http://schemas.microsoft.com/office/drawing/2010/main">
                <a:blipFill dpi="0" rotWithShape="0">
                  <a:blip/>
                  <a:srcRect l="14906" r="1490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ktangel 1"/>
          <p:cNvSpPr/>
          <p:nvPr/>
        </p:nvSpPr>
        <p:spPr>
          <a:xfrm>
            <a:off x="1187624" y="346615"/>
            <a:ext cx="7820348" cy="584775"/>
          </a:xfrm>
          <a:prstGeom prst="rect">
            <a:avLst/>
          </a:prstGeom>
        </p:spPr>
        <p:txBody>
          <a:bodyPr wrap="square">
            <a:spAutoFit/>
          </a:bodyPr>
          <a:lstStyle/>
          <a:p>
            <a:r>
              <a:rPr lang="sv-SE" sz="3200" b="1" dirty="0" err="1">
                <a:solidFill>
                  <a:schemeClr val="bg1"/>
                </a:solidFill>
                <a:latin typeface="+mj-lt"/>
              </a:rPr>
              <a:t>Technical</a:t>
            </a:r>
            <a:r>
              <a:rPr lang="sv-SE" sz="3200" b="1" dirty="0">
                <a:solidFill>
                  <a:schemeClr val="bg1"/>
                </a:solidFill>
                <a:latin typeface="+mj-lt"/>
              </a:rPr>
              <a:t> </a:t>
            </a:r>
            <a:r>
              <a:rPr lang="sv-SE" sz="3200" b="1" dirty="0" err="1" smtClean="0">
                <a:solidFill>
                  <a:schemeClr val="bg1"/>
                </a:solidFill>
                <a:latin typeface="+mj-lt"/>
              </a:rPr>
              <a:t>Webinar</a:t>
            </a:r>
            <a:r>
              <a:rPr lang="sv-SE" sz="3200" b="1" dirty="0" smtClean="0">
                <a:solidFill>
                  <a:schemeClr val="bg1"/>
                </a:solidFill>
                <a:latin typeface="+mj-lt"/>
              </a:rPr>
              <a:t> </a:t>
            </a:r>
            <a:r>
              <a:rPr lang="sv-SE" sz="3200" b="1" dirty="0">
                <a:solidFill>
                  <a:schemeClr val="bg1"/>
                </a:solidFill>
                <a:latin typeface="+mj-lt"/>
              </a:rPr>
              <a:t>for ICLEI and WWF Offices</a:t>
            </a:r>
            <a:endParaRPr lang="en-GB" sz="3200" b="1" dirty="0">
              <a:solidFill>
                <a:schemeClr val="bg1"/>
              </a:solidFill>
              <a:latin typeface="+mj-lt"/>
            </a:endParaRPr>
          </a:p>
        </p:txBody>
      </p:sp>
    </p:spTree>
    <p:extLst>
      <p:ext uri="{BB962C8B-B14F-4D97-AF65-F5344CB8AC3E}">
        <p14:creationId xmlns:p14="http://schemas.microsoft.com/office/powerpoint/2010/main" val="1498893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8"/>
          <p:cNvSpPr>
            <a:spLocks noChangeArrowheads="1"/>
          </p:cNvSpPr>
          <p:nvPr/>
        </p:nvSpPr>
        <p:spPr bwMode="auto">
          <a:xfrm>
            <a:off x="0" y="-2568575"/>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sv-SE">
              <a:latin typeface="Arial" charset="0"/>
            </a:endParaRPr>
          </a:p>
        </p:txBody>
      </p:sp>
      <p:sp>
        <p:nvSpPr>
          <p:cNvPr id="28677" name="Rectangle 12"/>
          <p:cNvSpPr>
            <a:spLocks noChangeArrowheads="1"/>
          </p:cNvSpPr>
          <p:nvPr/>
        </p:nvSpPr>
        <p:spPr bwMode="auto">
          <a:xfrm>
            <a:off x="1835150" y="620713"/>
            <a:ext cx="6264275" cy="584200"/>
          </a:xfrm>
          <a:prstGeom prst="rect">
            <a:avLst/>
          </a:prstGeom>
          <a:noFill/>
          <a:ln w="9525">
            <a:noFill/>
            <a:miter lim="800000"/>
            <a:headEnd/>
            <a:tailEnd/>
          </a:ln>
        </p:spPr>
        <p:txBody>
          <a:bodyPr lIns="0" tIns="0"/>
          <a:lstStyle/>
          <a:p>
            <a:pPr fontAlgn="auto">
              <a:spcBef>
                <a:spcPts val="0"/>
              </a:spcBef>
              <a:spcAft>
                <a:spcPts val="0"/>
              </a:spcAft>
              <a:tabLst>
                <a:tab pos="914400" algn="l"/>
              </a:tabLst>
              <a:defRPr/>
            </a:pPr>
            <a:r>
              <a:rPr lang="en-US" sz="3000" b="1" dirty="0">
                <a:latin typeface="+mj-lt"/>
                <a:ea typeface="+mj-ea"/>
                <a:cs typeface="+mj-cs"/>
              </a:rPr>
              <a:t>Why should cities participate?</a:t>
            </a:r>
          </a:p>
        </p:txBody>
      </p:sp>
      <p:sp>
        <p:nvSpPr>
          <p:cNvPr id="11268" name="Rectangle 9"/>
          <p:cNvSpPr>
            <a:spLocks noChangeArrowheads="1"/>
          </p:cNvSpPr>
          <p:nvPr/>
        </p:nvSpPr>
        <p:spPr bwMode="auto">
          <a:xfrm>
            <a:off x="919163" y="2636838"/>
            <a:ext cx="78295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p>
            <a:pPr marL="285750" indent="-285750">
              <a:spcAft>
                <a:spcPts val="600"/>
              </a:spcAft>
              <a:buFont typeface="Arial" charset="0"/>
              <a:buChar char="•"/>
              <a:tabLst>
                <a:tab pos="914400" algn="l"/>
              </a:tabLst>
            </a:pPr>
            <a:endParaRPr lang="sv-SE" sz="1600">
              <a:solidFill>
                <a:srgbClr val="00B050"/>
              </a:solidFill>
            </a:endParaRPr>
          </a:p>
          <a:p>
            <a:pPr marL="742950" lvl="1" indent="-285750">
              <a:spcAft>
                <a:spcPts val="600"/>
              </a:spcAft>
              <a:buFont typeface="Arial" charset="0"/>
              <a:buChar char="•"/>
              <a:tabLst>
                <a:tab pos="914400" algn="l"/>
              </a:tabLst>
            </a:pPr>
            <a:endParaRPr lang="sv-SE" sz="1400">
              <a:solidFill>
                <a:srgbClr val="00B050"/>
              </a:solidFill>
            </a:endParaRPr>
          </a:p>
        </p:txBody>
      </p:sp>
      <p:pic>
        <p:nvPicPr>
          <p:cNvPr id="112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97525"/>
            <a:ext cx="91440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Platshållare för innehåll 2"/>
          <p:cNvSpPr>
            <a:spLocks noGrp="1"/>
          </p:cNvSpPr>
          <p:nvPr>
            <p:ph idx="1"/>
          </p:nvPr>
        </p:nvSpPr>
        <p:spPr>
          <a:xfrm>
            <a:off x="508000" y="1185863"/>
            <a:ext cx="8229600" cy="4525962"/>
          </a:xfrm>
        </p:spPr>
        <p:txBody>
          <a:bodyPr/>
          <a:lstStyle/>
          <a:p>
            <a:pPr marL="285750" indent="-285750" eaLnBrk="1" hangingPunct="1">
              <a:spcAft>
                <a:spcPts val="600"/>
              </a:spcAft>
              <a:tabLst>
                <a:tab pos="914400" algn="l"/>
              </a:tabLst>
            </a:pPr>
            <a:r>
              <a:rPr lang="en-US" sz="1800" b="1" smtClean="0"/>
              <a:t>Increase awareness </a:t>
            </a:r>
            <a:r>
              <a:rPr lang="en-US" sz="1800" smtClean="0"/>
              <a:t>among the public, policy makers, and companies for the progressive work you are doing or planning to do</a:t>
            </a:r>
          </a:p>
          <a:p>
            <a:pPr marL="285750" indent="-285750" eaLnBrk="1" hangingPunct="1">
              <a:spcAft>
                <a:spcPts val="600"/>
              </a:spcAft>
              <a:tabLst>
                <a:tab pos="914400" algn="l"/>
              </a:tabLst>
            </a:pPr>
            <a:r>
              <a:rPr lang="en-US" sz="1800" b="1" smtClean="0"/>
              <a:t>Develop reporting in a transparent and accountable way </a:t>
            </a:r>
            <a:r>
              <a:rPr lang="en-US" sz="1800" smtClean="0"/>
              <a:t>of your climate related data and plans on an internationally recognized climate reporting platform for cities</a:t>
            </a:r>
          </a:p>
          <a:p>
            <a:pPr marL="285750" indent="-285750" eaLnBrk="1" hangingPunct="1">
              <a:spcAft>
                <a:spcPts val="600"/>
              </a:spcAft>
              <a:tabLst>
                <a:tab pos="914400" algn="l"/>
              </a:tabLst>
            </a:pPr>
            <a:r>
              <a:rPr lang="en-US" sz="1800" smtClean="0"/>
              <a:t>Finalist cities will </a:t>
            </a:r>
            <a:r>
              <a:rPr lang="en-US" sz="1800" b="1" smtClean="0"/>
              <a:t>receive qualitative feedback </a:t>
            </a:r>
            <a:r>
              <a:rPr lang="en-US" sz="1800" smtClean="0"/>
              <a:t>on their development plans from international jury of experts</a:t>
            </a:r>
          </a:p>
          <a:p>
            <a:pPr marL="285750" indent="-285750" eaLnBrk="1" hangingPunct="1">
              <a:spcAft>
                <a:spcPts val="600"/>
              </a:spcAft>
              <a:tabLst>
                <a:tab pos="914400" algn="l"/>
              </a:tabLst>
            </a:pPr>
            <a:r>
              <a:rPr lang="en-US" sz="1800" smtClean="0"/>
              <a:t>Increase </a:t>
            </a:r>
            <a:r>
              <a:rPr lang="en-US" sz="1800" b="1" smtClean="0"/>
              <a:t>interest from the media </a:t>
            </a:r>
            <a:r>
              <a:rPr lang="en-US" sz="1800" smtClean="0"/>
              <a:t>at local, national and global levels</a:t>
            </a:r>
          </a:p>
          <a:p>
            <a:pPr marL="285750" indent="-285750" eaLnBrk="1" hangingPunct="1">
              <a:spcAft>
                <a:spcPts val="600"/>
              </a:spcAft>
              <a:tabLst>
                <a:tab pos="914400" algn="l"/>
              </a:tabLst>
            </a:pPr>
            <a:r>
              <a:rPr lang="en-US" sz="1800" b="1" smtClean="0"/>
              <a:t>Put your city on the map</a:t>
            </a:r>
            <a:r>
              <a:rPr lang="en-US" sz="1800" smtClean="0"/>
              <a:t> as a national or global Earth Hour Capital</a:t>
            </a:r>
          </a:p>
          <a:p>
            <a:pPr marL="285750" indent="-285750" eaLnBrk="1" hangingPunct="1">
              <a:spcAft>
                <a:spcPts val="600"/>
              </a:spcAft>
              <a:tabLst>
                <a:tab pos="914400" algn="l"/>
              </a:tabLst>
            </a:pPr>
            <a:r>
              <a:rPr lang="sv-SE" sz="1800" b="1" smtClean="0"/>
              <a:t>Share expertise with and learn from</a:t>
            </a:r>
            <a:r>
              <a:rPr lang="sv-SE" sz="1800" smtClean="0"/>
              <a:t> other cities and partners</a:t>
            </a:r>
          </a:p>
          <a:p>
            <a:pPr marL="285750" indent="-285750" eaLnBrk="1" hangingPunct="1">
              <a:spcAft>
                <a:spcPts val="600"/>
              </a:spcAft>
              <a:tabLst>
                <a:tab pos="914400" algn="l"/>
              </a:tabLst>
            </a:pPr>
            <a:r>
              <a:rPr lang="sv-SE" sz="1800" b="1" smtClean="0"/>
              <a:t>Place collaborative pressure on national governments and finance institutions </a:t>
            </a:r>
            <a:r>
              <a:rPr lang="sv-SE" sz="1800" smtClean="0"/>
              <a:t>to support local climate action</a:t>
            </a:r>
          </a:p>
          <a:p>
            <a:pPr marL="285750" indent="-285750" eaLnBrk="1" hangingPunct="1">
              <a:tabLst>
                <a:tab pos="914400" algn="l"/>
              </a:tabLst>
            </a:pPr>
            <a:endParaRPr lang="en-GB" smtClean="0"/>
          </a:p>
        </p:txBody>
      </p:sp>
    </p:spTree>
    <p:extLst>
      <p:ext uri="{BB962C8B-B14F-4D97-AF65-F5344CB8AC3E}">
        <p14:creationId xmlns:p14="http://schemas.microsoft.com/office/powerpoint/2010/main" val="112547539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marL="342900" indent="-342900" eaLnBrk="1" hangingPunct="1">
              <a:defRPr/>
            </a:pPr>
            <a:r>
              <a:rPr lang="en-US" sz="2800" b="1" dirty="0" smtClean="0">
                <a:latin typeface="Calibri" pitchFamily="34" charset="0"/>
                <a:cs typeface="Arial" charset="0"/>
              </a:rPr>
              <a:t>Powerful communications opportunities for finalist cities</a:t>
            </a:r>
            <a:r>
              <a:rPr lang="en-US" sz="1400" dirty="0" smtClean="0">
                <a:solidFill>
                  <a:srgbClr val="000000"/>
                </a:solidFill>
                <a:latin typeface="Arial" charset="0"/>
                <a:cs typeface="Arial" charset="0"/>
              </a:rPr>
              <a:t/>
            </a:r>
            <a:br>
              <a:rPr lang="en-US" sz="1400" dirty="0" smtClean="0">
                <a:solidFill>
                  <a:srgbClr val="000000"/>
                </a:solidFill>
                <a:latin typeface="Arial" charset="0"/>
                <a:cs typeface="Arial" charset="0"/>
              </a:rPr>
            </a:br>
            <a:endParaRPr lang="en-GB" sz="1600" dirty="0" smtClean="0">
              <a:solidFill>
                <a:srgbClr val="000000"/>
              </a:solidFill>
            </a:endParaRPr>
          </a:p>
        </p:txBody>
      </p:sp>
      <p:sp>
        <p:nvSpPr>
          <p:cNvPr id="12291" name="Platshållare för innehåll 2"/>
          <p:cNvSpPr>
            <a:spLocks noGrp="1"/>
          </p:cNvSpPr>
          <p:nvPr>
            <p:ph sz="half" idx="1"/>
          </p:nvPr>
        </p:nvSpPr>
        <p:spPr>
          <a:xfrm>
            <a:off x="107950" y="1325563"/>
            <a:ext cx="3395663" cy="3989388"/>
          </a:xfrm>
        </p:spPr>
        <p:txBody>
          <a:bodyPr/>
          <a:lstStyle/>
          <a:p>
            <a:pPr marL="685800" lvl="1" eaLnBrk="1" hangingPunct="1">
              <a:spcAft>
                <a:spcPts val="600"/>
              </a:spcAft>
              <a:buFont typeface="Arial" pitchFamily="34" charset="0"/>
              <a:buChar char="•"/>
            </a:pPr>
            <a:r>
              <a:rPr lang="en-GB" sz="1700" dirty="0" smtClean="0"/>
              <a:t>Press releases (e.g. launch, finalists, global EH Capital, People’s Choice, Earth Hour)</a:t>
            </a:r>
          </a:p>
          <a:p>
            <a:pPr marL="685800" lvl="1" eaLnBrk="1" hangingPunct="1">
              <a:spcAft>
                <a:spcPts val="600"/>
              </a:spcAft>
              <a:buFont typeface="Arial" pitchFamily="34" charset="0"/>
              <a:buChar char="•"/>
            </a:pPr>
            <a:r>
              <a:rPr lang="en-GB" sz="1700" dirty="0" smtClean="0"/>
              <a:t>Films highlighting best practice examples of urban sustainable development from finalist cities</a:t>
            </a:r>
          </a:p>
          <a:p>
            <a:pPr marL="685800" lvl="1" eaLnBrk="1" hangingPunct="1">
              <a:spcAft>
                <a:spcPts val="600"/>
              </a:spcAft>
              <a:buFont typeface="Arial" pitchFamily="34" charset="0"/>
              <a:buChar char="•"/>
            </a:pPr>
            <a:r>
              <a:rPr lang="en-GB" sz="1700" dirty="0" smtClean="0"/>
              <a:t>EHCC global conference and award ceremony &amp; national launch events</a:t>
            </a:r>
          </a:p>
          <a:p>
            <a:pPr marL="685800" lvl="1" eaLnBrk="1" hangingPunct="1">
              <a:spcAft>
                <a:spcPts val="600"/>
              </a:spcAft>
              <a:buFont typeface="Arial" pitchFamily="34" charset="0"/>
              <a:buChar char="•"/>
            </a:pPr>
            <a:r>
              <a:rPr lang="en-GB" sz="1700" dirty="0" smtClean="0"/>
              <a:t>People’s Choice campaign</a:t>
            </a:r>
          </a:p>
          <a:p>
            <a:pPr marL="685800" lvl="1" eaLnBrk="1" hangingPunct="1">
              <a:spcAft>
                <a:spcPts val="600"/>
              </a:spcAft>
              <a:buFont typeface="Arial" pitchFamily="34" charset="0"/>
              <a:buChar char="•"/>
            </a:pPr>
            <a:r>
              <a:rPr lang="sv-SE" sz="1700" dirty="0" err="1" smtClean="0"/>
              <a:t>Seize</a:t>
            </a:r>
            <a:r>
              <a:rPr lang="sv-SE" sz="1700" dirty="0" smtClean="0"/>
              <a:t> </a:t>
            </a:r>
            <a:r>
              <a:rPr lang="sv-SE" sz="1700" dirty="0" err="1" smtClean="0"/>
              <a:t>Your</a:t>
            </a:r>
            <a:r>
              <a:rPr lang="sv-SE" sz="1700" dirty="0" smtClean="0"/>
              <a:t> Power Campaign</a:t>
            </a:r>
            <a:endParaRPr lang="en-GB" sz="1700" dirty="0" smtClean="0"/>
          </a:p>
        </p:txBody>
      </p:sp>
      <p:pic>
        <p:nvPicPr>
          <p:cNvPr id="12292" name="Platshållare för bild 6" descr="SCR_23078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325563"/>
            <a:ext cx="2520950"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Bildobjekt 5" descr="Earth_Hour_RGB_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3938" y="1651000"/>
            <a:ext cx="985837"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2349500"/>
            <a:ext cx="2773363" cy="251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5597525"/>
            <a:ext cx="903605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6" descr="bikelan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3860800"/>
            <a:ext cx="2162175" cy="1560513"/>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674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304800"/>
            <a:ext cx="7772400" cy="914400"/>
          </a:xfrm>
        </p:spPr>
        <p:txBody>
          <a:bodyPr/>
          <a:lstStyle/>
          <a:p>
            <a:pPr eaLnBrk="1" hangingPunct="1"/>
            <a:r>
              <a:rPr lang="fr-CH" sz="2800" b="1" dirty="0" smtClean="0"/>
              <a:t>ICLEI and the carbonn Cities Climate Registry</a:t>
            </a:r>
            <a:endParaRPr lang="en-US" sz="2800" b="1" dirty="0" smtClean="0"/>
          </a:p>
        </p:txBody>
      </p:sp>
      <p:sp>
        <p:nvSpPr>
          <p:cNvPr id="13315" name="Subtitle 2"/>
          <p:cNvSpPr>
            <a:spLocks noGrp="1"/>
          </p:cNvSpPr>
          <p:nvPr>
            <p:ph type="subTitle" idx="1"/>
          </p:nvPr>
        </p:nvSpPr>
        <p:spPr>
          <a:xfrm>
            <a:off x="533400" y="3276600"/>
            <a:ext cx="3962400" cy="2971800"/>
          </a:xfrm>
        </p:spPr>
        <p:txBody>
          <a:bodyPr/>
          <a:lstStyle/>
          <a:p>
            <a:pPr marL="457200" indent="-457200" algn="l" eaLnBrk="1" hangingPunct="1">
              <a:buFont typeface="Arial" charset="0"/>
              <a:buChar char="•"/>
            </a:pPr>
            <a:r>
              <a:rPr lang="fr-CH" sz="1600" dirty="0" smtClean="0">
                <a:solidFill>
                  <a:srgbClr val="898989"/>
                </a:solidFill>
              </a:rPr>
              <a:t>Network of local </a:t>
            </a:r>
            <a:r>
              <a:rPr lang="fr-CH" sz="1600" dirty="0" err="1" smtClean="0">
                <a:solidFill>
                  <a:srgbClr val="898989"/>
                </a:solidFill>
              </a:rPr>
              <a:t>governments</a:t>
            </a:r>
            <a:r>
              <a:rPr lang="fr-CH" sz="1600" dirty="0" smtClean="0">
                <a:solidFill>
                  <a:srgbClr val="898989"/>
                </a:solidFill>
              </a:rPr>
              <a:t> </a:t>
            </a:r>
            <a:r>
              <a:rPr lang="fr-CH" sz="1600" dirty="0" err="1" smtClean="0">
                <a:solidFill>
                  <a:srgbClr val="898989"/>
                </a:solidFill>
              </a:rPr>
              <a:t>dedicated</a:t>
            </a:r>
            <a:r>
              <a:rPr lang="fr-CH" sz="1600" dirty="0" smtClean="0">
                <a:solidFill>
                  <a:srgbClr val="898989"/>
                </a:solidFill>
              </a:rPr>
              <a:t> to the promotion of </a:t>
            </a:r>
            <a:r>
              <a:rPr lang="fr-CH" sz="1600" dirty="0" err="1" smtClean="0">
                <a:solidFill>
                  <a:srgbClr val="898989"/>
                </a:solidFill>
              </a:rPr>
              <a:t>sustainable</a:t>
            </a:r>
            <a:r>
              <a:rPr lang="fr-CH" sz="1600" dirty="0" smtClean="0">
                <a:solidFill>
                  <a:srgbClr val="898989"/>
                </a:solidFill>
              </a:rPr>
              <a:t> </a:t>
            </a:r>
            <a:r>
              <a:rPr lang="fr-CH" sz="1600" dirty="0" err="1" smtClean="0">
                <a:solidFill>
                  <a:srgbClr val="898989"/>
                </a:solidFill>
              </a:rPr>
              <a:t>development</a:t>
            </a:r>
            <a:endParaRPr lang="fr-CH" sz="1600" dirty="0" smtClean="0">
              <a:solidFill>
                <a:srgbClr val="898989"/>
              </a:solidFill>
            </a:endParaRPr>
          </a:p>
          <a:p>
            <a:pPr marL="457200" indent="-457200" algn="l" eaLnBrk="1" hangingPunct="1"/>
            <a:endParaRPr lang="fr-CH" sz="1600" dirty="0" smtClean="0">
              <a:solidFill>
                <a:srgbClr val="898989"/>
              </a:solidFill>
            </a:endParaRPr>
          </a:p>
          <a:p>
            <a:pPr marL="457200" indent="-457200" algn="l" eaLnBrk="1" hangingPunct="1">
              <a:buFont typeface="Arial" charset="0"/>
              <a:buChar char="•"/>
            </a:pPr>
            <a:r>
              <a:rPr lang="fr-CH" sz="1600" dirty="0" err="1" smtClean="0">
                <a:solidFill>
                  <a:srgbClr val="898989"/>
                </a:solidFill>
              </a:rPr>
              <a:t>Promote</a:t>
            </a:r>
            <a:r>
              <a:rPr lang="fr-CH" sz="1600" dirty="0" smtClean="0">
                <a:solidFill>
                  <a:srgbClr val="898989"/>
                </a:solidFill>
              </a:rPr>
              <a:t> the adoption of </a:t>
            </a:r>
            <a:r>
              <a:rPr lang="fr-CH" sz="1600" dirty="0" err="1" smtClean="0">
                <a:solidFill>
                  <a:srgbClr val="898989"/>
                </a:solidFill>
              </a:rPr>
              <a:t>low</a:t>
            </a:r>
            <a:r>
              <a:rPr lang="fr-CH" sz="1600" dirty="0" smtClean="0">
                <a:solidFill>
                  <a:srgbClr val="898989"/>
                </a:solidFill>
              </a:rPr>
              <a:t> </a:t>
            </a:r>
            <a:r>
              <a:rPr lang="fr-CH" sz="1600" dirty="0" err="1" smtClean="0">
                <a:solidFill>
                  <a:srgbClr val="898989"/>
                </a:solidFill>
              </a:rPr>
              <a:t>emission</a:t>
            </a:r>
            <a:r>
              <a:rPr lang="fr-CH" sz="1600" dirty="0" smtClean="0">
                <a:solidFill>
                  <a:srgbClr val="898989"/>
                </a:solidFill>
              </a:rPr>
              <a:t> </a:t>
            </a:r>
            <a:r>
              <a:rPr lang="fr-CH" sz="1600" dirty="0" err="1" smtClean="0">
                <a:solidFill>
                  <a:srgbClr val="898989"/>
                </a:solidFill>
              </a:rPr>
              <a:t>development</a:t>
            </a:r>
            <a:r>
              <a:rPr lang="fr-CH" sz="1600" dirty="0" smtClean="0">
                <a:solidFill>
                  <a:srgbClr val="898989"/>
                </a:solidFill>
              </a:rPr>
              <a:t> </a:t>
            </a:r>
            <a:r>
              <a:rPr lang="fr-CH" sz="1600" dirty="0" err="1" smtClean="0">
                <a:solidFill>
                  <a:srgbClr val="898989"/>
                </a:solidFill>
              </a:rPr>
              <a:t>strategies</a:t>
            </a:r>
            <a:r>
              <a:rPr lang="fr-CH" sz="1600" dirty="0" smtClean="0">
                <a:solidFill>
                  <a:srgbClr val="898989"/>
                </a:solidFill>
              </a:rPr>
              <a:t> by </a:t>
            </a:r>
            <a:r>
              <a:rPr lang="fr-CH" sz="1600" dirty="0" err="1" smtClean="0">
                <a:solidFill>
                  <a:srgbClr val="898989"/>
                </a:solidFill>
              </a:rPr>
              <a:t>cities</a:t>
            </a:r>
            <a:r>
              <a:rPr lang="fr-CH" sz="1600" dirty="0" smtClean="0">
                <a:solidFill>
                  <a:srgbClr val="898989"/>
                </a:solidFill>
              </a:rPr>
              <a:t> </a:t>
            </a:r>
            <a:r>
              <a:rPr lang="fr-CH" sz="1600" dirty="0" err="1" smtClean="0">
                <a:solidFill>
                  <a:srgbClr val="898989"/>
                </a:solidFill>
              </a:rPr>
              <a:t>worldwide</a:t>
            </a:r>
            <a:endParaRPr lang="fr-CH" sz="1600" dirty="0" smtClean="0">
              <a:solidFill>
                <a:srgbClr val="898989"/>
              </a:solidFill>
            </a:endParaRPr>
          </a:p>
          <a:p>
            <a:pPr marL="457200" indent="-457200" algn="l" eaLnBrk="1" hangingPunct="1"/>
            <a:endParaRPr lang="fr-CH" sz="1600" dirty="0" smtClean="0">
              <a:solidFill>
                <a:srgbClr val="898989"/>
              </a:solidFill>
            </a:endParaRPr>
          </a:p>
          <a:p>
            <a:pPr marL="457200" indent="-457200" algn="l" eaLnBrk="1" hangingPunct="1">
              <a:buFont typeface="Arial" charset="0"/>
              <a:buChar char="•"/>
            </a:pPr>
            <a:r>
              <a:rPr lang="fr-CH" sz="1600" dirty="0" err="1" smtClean="0">
                <a:solidFill>
                  <a:srgbClr val="898989"/>
                </a:solidFill>
              </a:rPr>
              <a:t>Advocate</a:t>
            </a:r>
            <a:r>
              <a:rPr lang="fr-CH" sz="1600" dirty="0" smtClean="0">
                <a:solidFill>
                  <a:srgbClr val="898989"/>
                </a:solidFill>
              </a:rPr>
              <a:t> for local </a:t>
            </a:r>
            <a:r>
              <a:rPr lang="fr-CH" sz="1600" dirty="0" err="1" smtClean="0">
                <a:solidFill>
                  <a:srgbClr val="898989"/>
                </a:solidFill>
              </a:rPr>
              <a:t>climate</a:t>
            </a:r>
            <a:r>
              <a:rPr lang="fr-CH" sz="1600" dirty="0" smtClean="0">
                <a:solidFill>
                  <a:srgbClr val="898989"/>
                </a:solidFill>
              </a:rPr>
              <a:t> action in </a:t>
            </a:r>
            <a:r>
              <a:rPr lang="en-US" sz="1600" dirty="0" smtClean="0">
                <a:solidFill>
                  <a:srgbClr val="898989"/>
                </a:solidFill>
              </a:rPr>
              <a:t>global climate negotiations</a:t>
            </a:r>
            <a:endParaRPr lang="fr-CH" sz="1600" dirty="0" smtClean="0">
              <a:solidFill>
                <a:srgbClr val="898989"/>
              </a:solidFill>
            </a:endParaRPr>
          </a:p>
          <a:p>
            <a:pPr marL="457200" indent="-457200" algn="l" eaLnBrk="1" hangingPunct="1"/>
            <a:endParaRPr lang="en-US" sz="1600" dirty="0" smtClean="0">
              <a:solidFill>
                <a:srgbClr val="898989"/>
              </a:solidFill>
            </a:endParaRPr>
          </a:p>
        </p:txBody>
      </p:sp>
      <p:sp>
        <p:nvSpPr>
          <p:cNvPr id="13316" name="Subtitle 2"/>
          <p:cNvSpPr txBox="1">
            <a:spLocks/>
          </p:cNvSpPr>
          <p:nvPr/>
        </p:nvSpPr>
        <p:spPr bwMode="auto">
          <a:xfrm>
            <a:off x="5105400" y="3124200"/>
            <a:ext cx="3505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20000"/>
              </a:spcBef>
              <a:buFont typeface="Arial" charset="0"/>
              <a:buNone/>
            </a:pPr>
            <a:endParaRPr lang="fr-CH" sz="3200">
              <a:solidFill>
                <a:srgbClr val="898989"/>
              </a:solidFill>
            </a:endParaRPr>
          </a:p>
          <a:p>
            <a:pPr algn="ctr" eaLnBrk="1" hangingPunct="1">
              <a:spcBef>
                <a:spcPct val="20000"/>
              </a:spcBef>
              <a:buFont typeface="Arial" charset="0"/>
              <a:buNone/>
            </a:pPr>
            <a:endParaRPr lang="en-US" sz="3200">
              <a:solidFill>
                <a:srgbClr val="898989"/>
              </a:solidFill>
            </a:endParaRPr>
          </a:p>
        </p:txBody>
      </p:sp>
      <p:pic>
        <p:nvPicPr>
          <p:cNvPr id="1331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19263"/>
            <a:ext cx="14732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Subtitle 2"/>
          <p:cNvSpPr txBox="1">
            <a:spLocks/>
          </p:cNvSpPr>
          <p:nvPr/>
        </p:nvSpPr>
        <p:spPr bwMode="auto">
          <a:xfrm>
            <a:off x="4572000" y="3124200"/>
            <a:ext cx="4038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r>
              <a:rPr lang="fr-CH" sz="1600" dirty="0">
                <a:solidFill>
                  <a:srgbClr val="898989"/>
                </a:solidFill>
              </a:rPr>
              <a:t>Global </a:t>
            </a:r>
            <a:r>
              <a:rPr lang="fr-CH" sz="1600" dirty="0" err="1">
                <a:solidFill>
                  <a:srgbClr val="898989"/>
                </a:solidFill>
              </a:rPr>
              <a:t>reporting</a:t>
            </a:r>
            <a:r>
              <a:rPr lang="fr-CH" sz="1600" dirty="0">
                <a:solidFill>
                  <a:srgbClr val="898989"/>
                </a:solidFill>
              </a:rPr>
              <a:t> </a:t>
            </a:r>
            <a:r>
              <a:rPr lang="fr-CH" sz="1600" dirty="0" err="1">
                <a:solidFill>
                  <a:srgbClr val="898989"/>
                </a:solidFill>
              </a:rPr>
              <a:t>platform</a:t>
            </a:r>
            <a:r>
              <a:rPr lang="fr-CH" sz="1600" dirty="0">
                <a:solidFill>
                  <a:srgbClr val="898989"/>
                </a:solidFill>
              </a:rPr>
              <a:t> of local </a:t>
            </a:r>
            <a:r>
              <a:rPr lang="fr-CH" sz="1600" dirty="0" err="1">
                <a:solidFill>
                  <a:srgbClr val="898989"/>
                </a:solidFill>
              </a:rPr>
              <a:t>climate</a:t>
            </a:r>
            <a:r>
              <a:rPr lang="fr-CH" sz="1600" dirty="0">
                <a:solidFill>
                  <a:srgbClr val="898989"/>
                </a:solidFill>
              </a:rPr>
              <a:t> actions</a:t>
            </a:r>
          </a:p>
          <a:p>
            <a:pPr eaLnBrk="1" hangingPunct="1">
              <a:spcBef>
                <a:spcPct val="20000"/>
              </a:spcBef>
              <a:buFont typeface="Arial" charset="0"/>
              <a:buChar char="•"/>
            </a:pPr>
            <a:endParaRPr lang="fr-CH" sz="1600" dirty="0">
              <a:solidFill>
                <a:srgbClr val="898989"/>
              </a:solidFill>
            </a:endParaRPr>
          </a:p>
          <a:p>
            <a:pPr eaLnBrk="1" hangingPunct="1">
              <a:spcBef>
                <a:spcPct val="20000"/>
              </a:spcBef>
              <a:buFont typeface="Arial" charset="0"/>
              <a:buChar char="•"/>
            </a:pPr>
            <a:r>
              <a:rPr lang="fr-CH" sz="1600" dirty="0">
                <a:solidFill>
                  <a:srgbClr val="898989"/>
                </a:solidFill>
              </a:rPr>
              <a:t>Goal </a:t>
            </a:r>
            <a:r>
              <a:rPr lang="fr-CH" sz="1600" dirty="0" err="1">
                <a:solidFill>
                  <a:srgbClr val="898989"/>
                </a:solidFill>
              </a:rPr>
              <a:t>is</a:t>
            </a:r>
            <a:r>
              <a:rPr lang="fr-CH" sz="1600" dirty="0">
                <a:solidFill>
                  <a:srgbClr val="898989"/>
                </a:solidFill>
              </a:rPr>
              <a:t> to </a:t>
            </a:r>
            <a:r>
              <a:rPr lang="fr-CH" sz="1600" dirty="0" err="1">
                <a:solidFill>
                  <a:srgbClr val="898989"/>
                </a:solidFill>
              </a:rPr>
              <a:t>showcase</a:t>
            </a:r>
            <a:r>
              <a:rPr lang="fr-CH" sz="1600" dirty="0">
                <a:solidFill>
                  <a:srgbClr val="898989"/>
                </a:solidFill>
              </a:rPr>
              <a:t> actions </a:t>
            </a:r>
            <a:r>
              <a:rPr lang="fr-CH" sz="1600" dirty="0" err="1">
                <a:solidFill>
                  <a:srgbClr val="898989"/>
                </a:solidFill>
              </a:rPr>
              <a:t>taken</a:t>
            </a:r>
            <a:r>
              <a:rPr lang="fr-CH" sz="1600" dirty="0">
                <a:solidFill>
                  <a:srgbClr val="898989"/>
                </a:solidFill>
              </a:rPr>
              <a:t> by local </a:t>
            </a:r>
            <a:r>
              <a:rPr lang="fr-CH" sz="1600" dirty="0" err="1">
                <a:solidFill>
                  <a:srgbClr val="898989"/>
                </a:solidFill>
              </a:rPr>
              <a:t>government</a:t>
            </a:r>
            <a:r>
              <a:rPr lang="fr-CH" sz="1600" dirty="0">
                <a:solidFill>
                  <a:srgbClr val="898989"/>
                </a:solidFill>
              </a:rPr>
              <a:t> and </a:t>
            </a:r>
            <a:r>
              <a:rPr lang="fr-CH" sz="1600" dirty="0" err="1">
                <a:solidFill>
                  <a:srgbClr val="898989"/>
                </a:solidFill>
              </a:rPr>
              <a:t>promote</a:t>
            </a:r>
            <a:r>
              <a:rPr lang="fr-CH" sz="1600" dirty="0">
                <a:solidFill>
                  <a:srgbClr val="898989"/>
                </a:solidFill>
              </a:rPr>
              <a:t> information sharing</a:t>
            </a:r>
          </a:p>
          <a:p>
            <a:pPr eaLnBrk="1" hangingPunct="1">
              <a:spcBef>
                <a:spcPct val="20000"/>
              </a:spcBef>
              <a:buFont typeface="Arial" charset="0"/>
              <a:buNone/>
            </a:pPr>
            <a:endParaRPr lang="fr-CH" sz="1600" dirty="0">
              <a:solidFill>
                <a:srgbClr val="898989"/>
              </a:solidFill>
            </a:endParaRPr>
          </a:p>
          <a:p>
            <a:pPr eaLnBrk="1" hangingPunct="1">
              <a:spcBef>
                <a:spcPct val="20000"/>
              </a:spcBef>
              <a:buFont typeface="Arial" charset="0"/>
              <a:buChar char="•"/>
            </a:pPr>
            <a:r>
              <a:rPr lang="fr-CH" sz="1600" dirty="0">
                <a:solidFill>
                  <a:srgbClr val="898989"/>
                </a:solidFill>
              </a:rPr>
              <a:t>Future </a:t>
            </a:r>
            <a:r>
              <a:rPr lang="fr-CH" sz="1600" dirty="0" err="1">
                <a:solidFill>
                  <a:srgbClr val="898989"/>
                </a:solidFill>
              </a:rPr>
              <a:t>integration</a:t>
            </a:r>
            <a:r>
              <a:rPr lang="fr-CH" sz="1600" dirty="0">
                <a:solidFill>
                  <a:srgbClr val="898989"/>
                </a:solidFill>
              </a:rPr>
              <a:t> </a:t>
            </a:r>
            <a:r>
              <a:rPr lang="fr-CH" sz="1600" dirty="0" err="1">
                <a:solidFill>
                  <a:srgbClr val="898989"/>
                </a:solidFill>
              </a:rPr>
              <a:t>with</a:t>
            </a:r>
            <a:r>
              <a:rPr lang="fr-CH" sz="1600" dirty="0">
                <a:solidFill>
                  <a:srgbClr val="898989"/>
                </a:solidFill>
              </a:rPr>
              <a:t> </a:t>
            </a:r>
            <a:r>
              <a:rPr lang="fr-CH" sz="1600" dirty="0" err="1">
                <a:solidFill>
                  <a:srgbClr val="898989"/>
                </a:solidFill>
              </a:rPr>
              <a:t>other</a:t>
            </a:r>
            <a:r>
              <a:rPr lang="fr-CH" sz="1600" dirty="0">
                <a:solidFill>
                  <a:srgbClr val="898989"/>
                </a:solidFill>
              </a:rPr>
              <a:t> ICLEI initiatives</a:t>
            </a:r>
          </a:p>
          <a:p>
            <a:pPr eaLnBrk="1" hangingPunct="1">
              <a:spcBef>
                <a:spcPct val="20000"/>
              </a:spcBef>
              <a:buFont typeface="Arial" charset="0"/>
              <a:buNone/>
            </a:pPr>
            <a:endParaRPr lang="fr-CH" sz="1600" dirty="0">
              <a:solidFill>
                <a:srgbClr val="898989"/>
              </a:solidFill>
            </a:endParaRPr>
          </a:p>
          <a:p>
            <a:pPr eaLnBrk="1" hangingPunct="1">
              <a:spcBef>
                <a:spcPct val="20000"/>
              </a:spcBef>
              <a:buFont typeface="Arial" charset="0"/>
              <a:buChar char="•"/>
            </a:pPr>
            <a:r>
              <a:rPr lang="fr-CH" sz="1600" dirty="0">
                <a:solidFill>
                  <a:srgbClr val="898989"/>
                </a:solidFill>
              </a:rPr>
              <a:t>(</a:t>
            </a:r>
            <a:r>
              <a:rPr lang="fr-CH" sz="1600" dirty="0" err="1">
                <a:solidFill>
                  <a:srgbClr val="898989"/>
                </a:solidFill>
              </a:rPr>
              <a:t>Urban</a:t>
            </a:r>
            <a:r>
              <a:rPr lang="fr-CH" sz="1600" dirty="0">
                <a:solidFill>
                  <a:srgbClr val="898989"/>
                </a:solidFill>
              </a:rPr>
              <a:t>-LEDS, HEAT+, Global Protocol for </a:t>
            </a:r>
            <a:r>
              <a:rPr lang="fr-CH" sz="1600" dirty="0" err="1">
                <a:solidFill>
                  <a:srgbClr val="898989"/>
                </a:solidFill>
              </a:rPr>
              <a:t>Community-Scale</a:t>
            </a:r>
            <a:r>
              <a:rPr lang="fr-CH" sz="1600" dirty="0">
                <a:solidFill>
                  <a:srgbClr val="898989"/>
                </a:solidFill>
              </a:rPr>
              <a:t> GHG </a:t>
            </a:r>
            <a:r>
              <a:rPr lang="fr-CH" sz="1600" dirty="0" err="1">
                <a:solidFill>
                  <a:srgbClr val="898989"/>
                </a:solidFill>
              </a:rPr>
              <a:t>emissions</a:t>
            </a:r>
            <a:endParaRPr lang="fr-CH" sz="1600" dirty="0">
              <a:solidFill>
                <a:srgbClr val="898989"/>
              </a:solidFill>
            </a:endParaRPr>
          </a:p>
        </p:txBody>
      </p:sp>
      <p:pic>
        <p:nvPicPr>
          <p:cNvPr id="1331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6150" y="1566863"/>
            <a:ext cx="11303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56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341438"/>
            <a:ext cx="90011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4"/>
          <p:cNvSpPr>
            <a:spLocks noGrp="1"/>
          </p:cNvSpPr>
          <p:nvPr>
            <p:ph type="title"/>
          </p:nvPr>
        </p:nvSpPr>
        <p:spPr>
          <a:xfrm>
            <a:off x="457200" y="112713"/>
            <a:ext cx="7010400" cy="1144587"/>
          </a:xfrm>
        </p:spPr>
        <p:txBody>
          <a:bodyPr rtlCol="0">
            <a:normAutofit fontScale="90000"/>
          </a:bodyPr>
          <a:lstStyle/>
          <a:p>
            <a:pPr eaLnBrk="1" fontAlgn="auto" hangingPunct="1">
              <a:spcAft>
                <a:spcPts val="0"/>
              </a:spcAft>
              <a:defRPr/>
            </a:pPr>
            <a:r>
              <a:rPr lang="de-DE" dirty="0" smtClean="0"/>
              <a:t>carbon</a:t>
            </a:r>
            <a:r>
              <a:rPr lang="de-DE" i="1" dirty="0" smtClean="0"/>
              <a:t>n</a:t>
            </a:r>
            <a:r>
              <a:rPr lang="de-DE" dirty="0" smtClean="0"/>
              <a:t> </a:t>
            </a:r>
            <a:br>
              <a:rPr lang="de-DE" dirty="0" smtClean="0"/>
            </a:br>
            <a:r>
              <a:rPr lang="de-DE" dirty="0" smtClean="0"/>
              <a:t>Cities </a:t>
            </a:r>
            <a:r>
              <a:rPr lang="de-DE" dirty="0" err="1" smtClean="0"/>
              <a:t>Climate</a:t>
            </a:r>
            <a:r>
              <a:rPr lang="de-DE" dirty="0" smtClean="0"/>
              <a:t> Registry (</a:t>
            </a:r>
            <a:r>
              <a:rPr lang="de-DE" dirty="0" err="1" smtClean="0"/>
              <a:t>cCCR</a:t>
            </a:r>
            <a:r>
              <a:rPr lang="de-DE" dirty="0" smtClean="0"/>
              <a:t>)</a:t>
            </a:r>
            <a:endParaRPr lang="de-DE" dirty="0"/>
          </a:p>
        </p:txBody>
      </p:sp>
    </p:spTree>
    <p:extLst>
      <p:ext uri="{BB962C8B-B14F-4D97-AF65-F5344CB8AC3E}">
        <p14:creationId xmlns:p14="http://schemas.microsoft.com/office/powerpoint/2010/main" val="31969826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87413" y="1978025"/>
            <a:ext cx="7356475" cy="4467225"/>
          </a:xfrm>
        </p:spPr>
      </p:pic>
      <p:pic>
        <p:nvPicPr>
          <p:cNvPr id="1638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04813"/>
            <a:ext cx="10271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388" name="Title 1"/>
          <p:cNvSpPr txBox="1">
            <a:spLocks/>
          </p:cNvSpPr>
          <p:nvPr/>
        </p:nvSpPr>
        <p:spPr bwMode="auto">
          <a:xfrm>
            <a:off x="1524000" y="1066800"/>
            <a:ext cx="671988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de-DE">
                <a:solidFill>
                  <a:schemeClr val="tx2"/>
                </a:solidFill>
                <a:latin typeface="Arial" charset="0"/>
                <a:ea typeface="SimSun" pitchFamily="2" charset="-122"/>
                <a:cs typeface="Tahoma" pitchFamily="34" charset="0"/>
              </a:rPr>
              <a:t>World´s largest global database of local climate action</a:t>
            </a:r>
            <a:br>
              <a:rPr lang="de-DE">
                <a:solidFill>
                  <a:schemeClr val="tx2"/>
                </a:solidFill>
                <a:latin typeface="Arial" charset="0"/>
                <a:ea typeface="SimSun" pitchFamily="2" charset="-122"/>
                <a:cs typeface="Tahoma" pitchFamily="34" charset="0"/>
              </a:rPr>
            </a:br>
            <a:r>
              <a:rPr lang="de-DE" sz="1200">
                <a:solidFill>
                  <a:schemeClr val="tx2"/>
                </a:solidFill>
                <a:latin typeface="Arial" charset="0"/>
                <a:ea typeface="SimSun" pitchFamily="2" charset="-122"/>
                <a:cs typeface="Tahoma" pitchFamily="34" charset="0"/>
              </a:rPr>
              <a:t>(analysis based on reported information as of November 2012)</a:t>
            </a:r>
            <a:endParaRPr lang="en-US" sz="1200">
              <a:solidFill>
                <a:schemeClr val="tx2"/>
              </a:solidFill>
              <a:latin typeface="Arial" charset="0"/>
              <a:ea typeface="SimSun" pitchFamily="2" charset="-122"/>
              <a:cs typeface="Tahoma" pitchFamily="34" charset="0"/>
            </a:endParaRPr>
          </a:p>
        </p:txBody>
      </p:sp>
      <p:sp>
        <p:nvSpPr>
          <p:cNvPr id="16389" name="Titel 5"/>
          <p:cNvSpPr>
            <a:spLocks noGrp="1"/>
          </p:cNvSpPr>
          <p:nvPr>
            <p:ph type="title"/>
          </p:nvPr>
        </p:nvSpPr>
        <p:spPr/>
        <p:txBody>
          <a:bodyPr/>
          <a:lstStyle/>
          <a:p>
            <a:pPr eaLnBrk="1" hangingPunct="1"/>
            <a:r>
              <a:rPr lang="de-DE" smtClean="0"/>
              <a:t>cCCR (iv)</a:t>
            </a:r>
          </a:p>
        </p:txBody>
      </p:sp>
    </p:spTree>
    <p:extLst>
      <p:ext uri="{BB962C8B-B14F-4D97-AF65-F5344CB8AC3E}">
        <p14:creationId xmlns:p14="http://schemas.microsoft.com/office/powerpoint/2010/main" val="318924222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28600"/>
            <a:ext cx="8229600" cy="1143000"/>
          </a:xfrm>
        </p:spPr>
        <p:txBody>
          <a:bodyPr/>
          <a:lstStyle/>
          <a:p>
            <a:pPr eaLnBrk="1" hangingPunct="1"/>
            <a:r>
              <a:rPr lang="de-DE" sz="2800" b="1" dirty="0" err="1" smtClean="0"/>
              <a:t>Contribution</a:t>
            </a:r>
            <a:r>
              <a:rPr lang="de-DE" sz="2800" b="1" dirty="0" smtClean="0"/>
              <a:t> </a:t>
            </a:r>
            <a:r>
              <a:rPr lang="de-DE" sz="2800" b="1" dirty="0" err="1" smtClean="0"/>
              <a:t>of</a:t>
            </a:r>
            <a:r>
              <a:rPr lang="de-DE" sz="2800" b="1" dirty="0" smtClean="0"/>
              <a:t> EHCC </a:t>
            </a:r>
            <a:r>
              <a:rPr lang="de-DE" sz="2800" b="1" dirty="0" err="1" smtClean="0"/>
              <a:t>to</a:t>
            </a:r>
            <a:r>
              <a:rPr lang="de-DE" sz="2800" b="1" dirty="0" smtClean="0"/>
              <a:t> </a:t>
            </a:r>
            <a:r>
              <a:rPr lang="de-DE" sz="2800" b="1" dirty="0" err="1" smtClean="0"/>
              <a:t>cCCR</a:t>
            </a:r>
            <a:endParaRPr lang="en-US" sz="2800" b="1" dirty="0" smtClean="0"/>
          </a:p>
        </p:txBody>
      </p:sp>
      <p:sp>
        <p:nvSpPr>
          <p:cNvPr id="15363" name="Content Placeholder 2"/>
          <p:cNvSpPr>
            <a:spLocks noGrp="1"/>
          </p:cNvSpPr>
          <p:nvPr>
            <p:ph idx="1"/>
          </p:nvPr>
        </p:nvSpPr>
        <p:spPr>
          <a:xfrm>
            <a:off x="304800" y="1600200"/>
            <a:ext cx="8458200" cy="3581400"/>
          </a:xfrm>
        </p:spPr>
        <p:txBody>
          <a:bodyPr/>
          <a:lstStyle/>
          <a:p>
            <a:pPr eaLnBrk="1" hangingPunct="1">
              <a:lnSpc>
                <a:spcPct val="150000"/>
              </a:lnSpc>
            </a:pPr>
            <a:r>
              <a:rPr lang="en-US" dirty="0" smtClean="0"/>
              <a:t>66 EHCC Candidate Cities from 6 pilot countries, </a:t>
            </a:r>
            <a:r>
              <a:rPr lang="en-US" sz="1800" dirty="0" smtClean="0"/>
              <a:t>constitute 21% of reporting cities,</a:t>
            </a:r>
          </a:p>
          <a:p>
            <a:pPr eaLnBrk="1" hangingPunct="1">
              <a:lnSpc>
                <a:spcPct val="150000"/>
              </a:lnSpc>
            </a:pPr>
            <a:r>
              <a:rPr lang="en-US" sz="1800" dirty="0" smtClean="0"/>
              <a:t>193 commitments 	(34%)</a:t>
            </a:r>
          </a:p>
          <a:p>
            <a:pPr eaLnBrk="1" hangingPunct="1">
              <a:lnSpc>
                <a:spcPct val="150000"/>
              </a:lnSpc>
            </a:pPr>
            <a:r>
              <a:rPr lang="en-US" sz="1800" dirty="0" smtClean="0"/>
              <a:t>230 GHG inventories  	(42%)</a:t>
            </a:r>
          </a:p>
          <a:p>
            <a:pPr eaLnBrk="1" hangingPunct="1">
              <a:lnSpc>
                <a:spcPct val="150000"/>
              </a:lnSpc>
            </a:pPr>
            <a:r>
              <a:rPr lang="en-US" sz="1800" dirty="0" smtClean="0"/>
              <a:t>1232 actions 		(49%)</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597525"/>
            <a:ext cx="903605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25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de-DE" sz="2400" b="1" dirty="0" err="1" smtClean="0"/>
              <a:t>Structure</a:t>
            </a:r>
            <a:r>
              <a:rPr lang="de-DE" sz="2400" b="1" dirty="0" smtClean="0"/>
              <a:t> </a:t>
            </a:r>
            <a:r>
              <a:rPr lang="de-DE" sz="2400" b="1" dirty="0" err="1" smtClean="0"/>
              <a:t>of</a:t>
            </a:r>
            <a:r>
              <a:rPr lang="de-DE" sz="2400" b="1" dirty="0" smtClean="0"/>
              <a:t> </a:t>
            </a:r>
            <a:r>
              <a:rPr lang="de-DE" sz="2400" b="1" dirty="0" err="1" smtClean="0"/>
              <a:t>the</a:t>
            </a:r>
            <a:r>
              <a:rPr lang="de-DE" sz="2400" b="1" dirty="0" smtClean="0"/>
              <a:t> </a:t>
            </a:r>
            <a:r>
              <a:rPr lang="de-DE" sz="2400" b="1" dirty="0" err="1" smtClean="0"/>
              <a:t>carbonn</a:t>
            </a:r>
            <a:r>
              <a:rPr lang="de-DE" sz="2400" b="1" dirty="0" smtClean="0"/>
              <a:t> Cities </a:t>
            </a:r>
            <a:r>
              <a:rPr lang="de-DE" sz="2400" b="1" dirty="0" err="1" smtClean="0"/>
              <a:t>Climate</a:t>
            </a:r>
            <a:r>
              <a:rPr lang="de-DE" sz="2400" b="1" dirty="0" smtClean="0"/>
              <a:t> </a:t>
            </a:r>
            <a:r>
              <a:rPr lang="de-DE" sz="2400" b="1" dirty="0" err="1" smtClean="0"/>
              <a:t>registry</a:t>
            </a:r>
            <a:endParaRPr lang="en-US" sz="2400" b="1" dirty="0" smtClean="0"/>
          </a:p>
        </p:txBody>
      </p:sp>
      <p:sp>
        <p:nvSpPr>
          <p:cNvPr id="4" name="Rounded Rectangle 3"/>
          <p:cNvSpPr/>
          <p:nvPr/>
        </p:nvSpPr>
        <p:spPr>
          <a:xfrm>
            <a:off x="2895600" y="1752600"/>
            <a:ext cx="3124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solidFill>
                  <a:srgbClr val="FFFFFF"/>
                </a:solidFill>
                <a:cs typeface="Arial" charset="0"/>
              </a:rPr>
              <a:t>cCCR</a:t>
            </a:r>
            <a:endParaRPr lang="en-US">
              <a:solidFill>
                <a:srgbClr val="FFFFFF"/>
              </a:solidFill>
              <a:cs typeface="Arial" charset="0"/>
            </a:endParaRPr>
          </a:p>
        </p:txBody>
      </p:sp>
      <p:sp>
        <p:nvSpPr>
          <p:cNvPr id="5" name="Rounded Rectangle 4"/>
          <p:cNvSpPr/>
          <p:nvPr/>
        </p:nvSpPr>
        <p:spPr>
          <a:xfrm>
            <a:off x="304800" y="3200400"/>
            <a:ext cx="2057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solidFill>
                  <a:srgbClr val="FFFFFF"/>
                </a:solidFill>
                <a:cs typeface="Arial" charset="0"/>
              </a:rPr>
              <a:t>City info</a:t>
            </a:r>
            <a:endParaRPr lang="en-US">
              <a:solidFill>
                <a:srgbClr val="FFFFFF"/>
              </a:solidFill>
              <a:cs typeface="Arial" charset="0"/>
            </a:endParaRPr>
          </a:p>
        </p:txBody>
      </p:sp>
      <p:sp>
        <p:nvSpPr>
          <p:cNvPr id="6" name="Rounded Rectangle 5"/>
          <p:cNvSpPr/>
          <p:nvPr/>
        </p:nvSpPr>
        <p:spPr>
          <a:xfrm>
            <a:off x="2471738" y="3200400"/>
            <a:ext cx="2057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solidFill>
                  <a:srgbClr val="FFFFFF"/>
                </a:solidFill>
                <a:cs typeface="Arial" charset="0"/>
              </a:rPr>
              <a:t>Performances</a:t>
            </a:r>
            <a:endParaRPr lang="en-US">
              <a:solidFill>
                <a:srgbClr val="FFFFFF"/>
              </a:solidFill>
              <a:cs typeface="Arial" charset="0"/>
            </a:endParaRPr>
          </a:p>
        </p:txBody>
      </p:sp>
      <p:sp>
        <p:nvSpPr>
          <p:cNvPr id="7" name="Rounded Rectangle 6"/>
          <p:cNvSpPr/>
          <p:nvPr/>
        </p:nvSpPr>
        <p:spPr>
          <a:xfrm>
            <a:off x="4648200" y="3200400"/>
            <a:ext cx="2057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solidFill>
                  <a:srgbClr val="FFFFFF"/>
                </a:solidFill>
                <a:cs typeface="Arial" charset="0"/>
              </a:rPr>
              <a:t>Commitments</a:t>
            </a:r>
            <a:endParaRPr lang="en-US">
              <a:solidFill>
                <a:srgbClr val="FFFFFF"/>
              </a:solidFill>
              <a:cs typeface="Arial" charset="0"/>
            </a:endParaRPr>
          </a:p>
        </p:txBody>
      </p:sp>
      <p:sp>
        <p:nvSpPr>
          <p:cNvPr id="8" name="Rounded Rectangle 7"/>
          <p:cNvSpPr/>
          <p:nvPr/>
        </p:nvSpPr>
        <p:spPr>
          <a:xfrm>
            <a:off x="6781800" y="3200400"/>
            <a:ext cx="1981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solidFill>
                  <a:srgbClr val="FFFFFF"/>
                </a:solidFill>
                <a:cs typeface="Arial" charset="0"/>
              </a:rPr>
              <a:t>Actions</a:t>
            </a:r>
            <a:endParaRPr lang="en-US">
              <a:solidFill>
                <a:srgbClr val="FFFFFF"/>
              </a:solidFill>
              <a:cs typeface="Arial" charset="0"/>
            </a:endParaRPr>
          </a:p>
        </p:txBody>
      </p:sp>
      <p:sp>
        <p:nvSpPr>
          <p:cNvPr id="9" name="Rounded Rectangle 8"/>
          <p:cNvSpPr/>
          <p:nvPr/>
        </p:nvSpPr>
        <p:spPr>
          <a:xfrm>
            <a:off x="2895600" y="4724400"/>
            <a:ext cx="3124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solidFill>
                  <a:srgbClr val="FFFFFF"/>
                </a:solidFill>
                <a:cs typeface="Arial" charset="0"/>
              </a:rPr>
              <a:t>City report</a:t>
            </a:r>
            <a:endParaRPr lang="en-US">
              <a:solidFill>
                <a:srgbClr val="FFFFFF"/>
              </a:solidFill>
              <a:cs typeface="Arial" charset="0"/>
            </a:endParaRPr>
          </a:p>
        </p:txBody>
      </p:sp>
      <p:cxnSp>
        <p:nvCxnSpPr>
          <p:cNvPr id="11" name="Straight Arrow Connector 10"/>
          <p:cNvCxnSpPr>
            <a:stCxn id="4" idx="2"/>
            <a:endCxn id="5" idx="0"/>
          </p:cNvCxnSpPr>
          <p:nvPr/>
        </p:nvCxnSpPr>
        <p:spPr>
          <a:xfrm flipH="1">
            <a:off x="1333500" y="2514600"/>
            <a:ext cx="3124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a:endCxn id="6" idx="0"/>
          </p:cNvCxnSpPr>
          <p:nvPr/>
        </p:nvCxnSpPr>
        <p:spPr>
          <a:xfrm flipH="1">
            <a:off x="3500438" y="2514600"/>
            <a:ext cx="957262"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2"/>
            <a:endCxn id="7" idx="0"/>
          </p:cNvCxnSpPr>
          <p:nvPr/>
        </p:nvCxnSpPr>
        <p:spPr>
          <a:xfrm>
            <a:off x="4457700" y="2514600"/>
            <a:ext cx="1219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a:endCxn id="8" idx="0"/>
          </p:cNvCxnSpPr>
          <p:nvPr/>
        </p:nvCxnSpPr>
        <p:spPr>
          <a:xfrm>
            <a:off x="4457700" y="2514600"/>
            <a:ext cx="33147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2"/>
            <a:endCxn id="9" idx="0"/>
          </p:cNvCxnSpPr>
          <p:nvPr/>
        </p:nvCxnSpPr>
        <p:spPr>
          <a:xfrm>
            <a:off x="1333500" y="3962400"/>
            <a:ext cx="3124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2"/>
            <a:endCxn id="9" idx="0"/>
          </p:cNvCxnSpPr>
          <p:nvPr/>
        </p:nvCxnSpPr>
        <p:spPr>
          <a:xfrm>
            <a:off x="3500438" y="3962400"/>
            <a:ext cx="957262"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2"/>
            <a:endCxn id="9" idx="0"/>
          </p:cNvCxnSpPr>
          <p:nvPr/>
        </p:nvCxnSpPr>
        <p:spPr>
          <a:xfrm flipH="1">
            <a:off x="4457700" y="3962400"/>
            <a:ext cx="1219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2"/>
            <a:endCxn id="9" idx="0"/>
          </p:cNvCxnSpPr>
          <p:nvPr/>
        </p:nvCxnSpPr>
        <p:spPr>
          <a:xfrm flipH="1">
            <a:off x="4457700" y="3962400"/>
            <a:ext cx="33147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597525"/>
            <a:ext cx="903605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14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562074"/>
          </a:xfrm>
        </p:spPr>
        <p:txBody>
          <a:bodyPr>
            <a:normAutofit fontScale="90000"/>
          </a:bodyPr>
          <a:lstStyle/>
          <a:p>
            <a:pPr eaLnBrk="1" hangingPunct="1"/>
            <a:r>
              <a:rPr lang="de-DE" dirty="0" smtClean="0"/>
              <a:t>City </a:t>
            </a:r>
            <a:r>
              <a:rPr lang="de-DE" dirty="0" err="1" smtClean="0"/>
              <a:t>info</a:t>
            </a:r>
            <a:endParaRPr lang="en-US" dirty="0" smtClean="0"/>
          </a:p>
        </p:txBody>
      </p:sp>
      <p:sp>
        <p:nvSpPr>
          <p:cNvPr id="5" name="Rounded Rectangle 4"/>
          <p:cNvSpPr/>
          <p:nvPr/>
        </p:nvSpPr>
        <p:spPr>
          <a:xfrm>
            <a:off x="439738" y="1153475"/>
            <a:ext cx="8310562" cy="4392488"/>
          </a:xfrm>
          <a:prstGeom prst="roundRect">
            <a:avLst>
              <a:gd name="adj" fmla="val 3064"/>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de-DE" b="1" dirty="0"/>
              <a:t>City </a:t>
            </a:r>
            <a:r>
              <a:rPr lang="de-DE" b="1" dirty="0" err="1"/>
              <a:t>name</a:t>
            </a:r>
            <a:endParaRPr lang="en-US" b="1" dirty="0"/>
          </a:p>
        </p:txBody>
      </p:sp>
      <p:sp>
        <p:nvSpPr>
          <p:cNvPr id="50" name="Rounded Rectangle 49"/>
          <p:cNvSpPr/>
          <p:nvPr/>
        </p:nvSpPr>
        <p:spPr>
          <a:xfrm>
            <a:off x="838200" y="1537550"/>
            <a:ext cx="2033588" cy="554038"/>
          </a:xfrm>
          <a:prstGeom prst="roundRect">
            <a:avLst>
              <a:gd name="adj" fmla="val 8786"/>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a:t>Population</a:t>
            </a:r>
            <a:endParaRPr lang="de-DE" sz="1000" b="1" dirty="0"/>
          </a:p>
          <a:p>
            <a:pPr algn="ctr" fontAlgn="auto">
              <a:spcBef>
                <a:spcPts val="0"/>
              </a:spcBef>
              <a:spcAft>
                <a:spcPts val="0"/>
              </a:spcAft>
              <a:defRPr/>
            </a:pPr>
            <a:endParaRPr lang="en-US" sz="500" dirty="0"/>
          </a:p>
        </p:txBody>
      </p:sp>
      <p:sp>
        <p:nvSpPr>
          <p:cNvPr id="14" name="Rounded Rectangle 13"/>
          <p:cNvSpPr/>
          <p:nvPr/>
        </p:nvSpPr>
        <p:spPr>
          <a:xfrm>
            <a:off x="833438" y="2091588"/>
            <a:ext cx="2039937" cy="554037"/>
          </a:xfrm>
          <a:prstGeom prst="roundRect">
            <a:avLst>
              <a:gd name="adj" fmla="val 8786"/>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a:t>Population </a:t>
            </a:r>
            <a:r>
              <a:rPr lang="de-DE" sz="1600" b="1" dirty="0" err="1"/>
              <a:t>forecast</a:t>
            </a:r>
            <a:endParaRPr lang="de-DE" sz="1000" b="1" dirty="0"/>
          </a:p>
          <a:p>
            <a:pPr algn="ctr" fontAlgn="auto">
              <a:spcBef>
                <a:spcPts val="0"/>
              </a:spcBef>
              <a:spcAft>
                <a:spcPts val="0"/>
              </a:spcAft>
              <a:defRPr/>
            </a:pPr>
            <a:endParaRPr lang="en-US" sz="500" dirty="0"/>
          </a:p>
        </p:txBody>
      </p:sp>
      <p:sp>
        <p:nvSpPr>
          <p:cNvPr id="15" name="Rounded Rectangle 14"/>
          <p:cNvSpPr/>
          <p:nvPr/>
        </p:nvSpPr>
        <p:spPr>
          <a:xfrm>
            <a:off x="819150" y="2645625"/>
            <a:ext cx="2052638" cy="554038"/>
          </a:xfrm>
          <a:prstGeom prst="roundRect">
            <a:avLst>
              <a:gd name="adj" fmla="val 8786"/>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a:t>City </a:t>
            </a:r>
            <a:r>
              <a:rPr lang="de-DE" sz="1600" b="1" dirty="0" err="1"/>
              <a:t>budget</a:t>
            </a:r>
            <a:endParaRPr lang="de-DE" sz="1000" b="1" dirty="0"/>
          </a:p>
          <a:p>
            <a:pPr algn="ctr" fontAlgn="auto">
              <a:spcBef>
                <a:spcPts val="0"/>
              </a:spcBef>
              <a:spcAft>
                <a:spcPts val="0"/>
              </a:spcAft>
              <a:defRPr/>
            </a:pPr>
            <a:endParaRPr lang="en-US" sz="500" dirty="0"/>
          </a:p>
        </p:txBody>
      </p:sp>
      <p:sp>
        <p:nvSpPr>
          <p:cNvPr id="16" name="Rounded Rectangle 15"/>
          <p:cNvSpPr/>
          <p:nvPr/>
        </p:nvSpPr>
        <p:spPr>
          <a:xfrm>
            <a:off x="3494088" y="2821838"/>
            <a:ext cx="2206625" cy="1296987"/>
          </a:xfrm>
          <a:prstGeom prst="roundRect">
            <a:avLst>
              <a:gd name="adj" fmla="val 8786"/>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a:t>Region</a:t>
            </a:r>
          </a:p>
          <a:p>
            <a:pPr marL="285750" indent="-285750" fontAlgn="auto">
              <a:spcBef>
                <a:spcPts val="0"/>
              </a:spcBef>
              <a:spcAft>
                <a:spcPts val="0"/>
              </a:spcAft>
              <a:buFont typeface="Arial" pitchFamily="34" charset="0"/>
              <a:buChar char="•"/>
              <a:defRPr/>
            </a:pPr>
            <a:r>
              <a:rPr lang="de-DE" sz="1000" dirty="0" err="1"/>
              <a:t>Africa</a:t>
            </a:r>
            <a:endParaRPr lang="de-DE" sz="1000" dirty="0"/>
          </a:p>
          <a:p>
            <a:pPr marL="285750" indent="-285750" fontAlgn="auto">
              <a:spcBef>
                <a:spcPts val="0"/>
              </a:spcBef>
              <a:spcAft>
                <a:spcPts val="0"/>
              </a:spcAft>
              <a:buFont typeface="Arial" pitchFamily="34" charset="0"/>
              <a:buChar char="•"/>
              <a:defRPr/>
            </a:pPr>
            <a:r>
              <a:rPr lang="de-DE" sz="1000" dirty="0" err="1"/>
              <a:t>Asia</a:t>
            </a:r>
            <a:endParaRPr lang="de-DE" sz="1000" dirty="0"/>
          </a:p>
          <a:p>
            <a:pPr marL="285750" indent="-285750" fontAlgn="auto">
              <a:spcBef>
                <a:spcPts val="0"/>
              </a:spcBef>
              <a:spcAft>
                <a:spcPts val="0"/>
              </a:spcAft>
              <a:buFont typeface="Arial" pitchFamily="34" charset="0"/>
              <a:buChar char="•"/>
              <a:defRPr/>
            </a:pPr>
            <a:r>
              <a:rPr lang="de-DE" sz="1000" dirty="0"/>
              <a:t>Europe</a:t>
            </a:r>
          </a:p>
          <a:p>
            <a:pPr marL="285750" indent="-285750" fontAlgn="auto">
              <a:spcBef>
                <a:spcPts val="0"/>
              </a:spcBef>
              <a:spcAft>
                <a:spcPts val="0"/>
              </a:spcAft>
              <a:buFont typeface="Arial" pitchFamily="34" charset="0"/>
              <a:buChar char="•"/>
              <a:defRPr/>
            </a:pPr>
            <a:r>
              <a:rPr lang="de-DE" sz="1000" dirty="0"/>
              <a:t>North </a:t>
            </a:r>
            <a:r>
              <a:rPr lang="de-DE" sz="1000" dirty="0" err="1"/>
              <a:t>America</a:t>
            </a:r>
            <a:endParaRPr lang="de-DE" sz="1000" dirty="0"/>
          </a:p>
          <a:p>
            <a:pPr marL="285750" indent="-285750" fontAlgn="auto">
              <a:spcBef>
                <a:spcPts val="0"/>
              </a:spcBef>
              <a:spcAft>
                <a:spcPts val="0"/>
              </a:spcAft>
              <a:buFont typeface="Arial" pitchFamily="34" charset="0"/>
              <a:buChar char="•"/>
              <a:defRPr/>
            </a:pPr>
            <a:r>
              <a:rPr lang="de-DE" sz="1000" dirty="0" err="1"/>
              <a:t>Latin</a:t>
            </a:r>
            <a:r>
              <a:rPr lang="de-DE" sz="1000" dirty="0"/>
              <a:t> </a:t>
            </a:r>
            <a:r>
              <a:rPr lang="de-DE" sz="1000" dirty="0" err="1"/>
              <a:t>America</a:t>
            </a:r>
            <a:endParaRPr lang="de-DE" sz="1000" dirty="0"/>
          </a:p>
          <a:p>
            <a:pPr marL="285750" indent="-285750" fontAlgn="auto">
              <a:spcBef>
                <a:spcPts val="0"/>
              </a:spcBef>
              <a:spcAft>
                <a:spcPts val="0"/>
              </a:spcAft>
              <a:buFont typeface="Arial" pitchFamily="34" charset="0"/>
              <a:buChar char="•"/>
              <a:defRPr/>
            </a:pPr>
            <a:r>
              <a:rPr lang="de-DE" sz="1000" dirty="0" err="1"/>
              <a:t>Oceania</a:t>
            </a:r>
            <a:endParaRPr lang="de-DE" sz="1000" b="1" dirty="0"/>
          </a:p>
          <a:p>
            <a:pPr algn="ctr" fontAlgn="auto">
              <a:spcBef>
                <a:spcPts val="0"/>
              </a:spcBef>
              <a:spcAft>
                <a:spcPts val="0"/>
              </a:spcAft>
              <a:defRPr/>
            </a:pPr>
            <a:endParaRPr lang="en-US" sz="500" dirty="0"/>
          </a:p>
        </p:txBody>
      </p:sp>
      <p:sp>
        <p:nvSpPr>
          <p:cNvPr id="17" name="Rounded Rectangle 16"/>
          <p:cNvSpPr/>
          <p:nvPr/>
        </p:nvSpPr>
        <p:spPr>
          <a:xfrm>
            <a:off x="3509963" y="4118825"/>
            <a:ext cx="2187575" cy="1295400"/>
          </a:xfrm>
          <a:prstGeom prst="roundRect">
            <a:avLst>
              <a:gd name="adj" fmla="val 7623"/>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err="1"/>
              <a:t>Geography</a:t>
            </a:r>
            <a:endParaRPr lang="de-DE" sz="1600" b="1" dirty="0"/>
          </a:p>
          <a:p>
            <a:pPr marL="171450" indent="-171450" fontAlgn="auto">
              <a:spcBef>
                <a:spcPts val="0"/>
              </a:spcBef>
              <a:spcAft>
                <a:spcPts val="0"/>
              </a:spcAft>
              <a:buFont typeface="Arial" pitchFamily="34" charset="0"/>
              <a:buChar char="•"/>
              <a:defRPr/>
            </a:pPr>
            <a:r>
              <a:rPr lang="en-US" sz="1000" dirty="0"/>
              <a:t>Coastal</a:t>
            </a:r>
          </a:p>
          <a:p>
            <a:pPr marL="171450" indent="-171450" fontAlgn="auto">
              <a:spcBef>
                <a:spcPts val="0"/>
              </a:spcBef>
              <a:spcAft>
                <a:spcPts val="0"/>
              </a:spcAft>
              <a:buFont typeface="Arial" pitchFamily="34" charset="0"/>
              <a:buChar char="•"/>
              <a:defRPr/>
            </a:pPr>
            <a:r>
              <a:rPr lang="en-US" sz="1000" dirty="0" err="1"/>
              <a:t>Dryland</a:t>
            </a:r>
            <a:endParaRPr lang="en-US" sz="1000" dirty="0"/>
          </a:p>
          <a:p>
            <a:pPr marL="171450" indent="-171450" fontAlgn="auto">
              <a:spcBef>
                <a:spcPts val="0"/>
              </a:spcBef>
              <a:spcAft>
                <a:spcPts val="0"/>
              </a:spcAft>
              <a:buFont typeface="Arial" pitchFamily="34" charset="0"/>
              <a:buChar char="•"/>
              <a:defRPr/>
            </a:pPr>
            <a:r>
              <a:rPr lang="en-US" sz="1000" dirty="0"/>
              <a:t>Lowland</a:t>
            </a:r>
          </a:p>
          <a:p>
            <a:pPr marL="171450" indent="-171450" fontAlgn="auto">
              <a:spcBef>
                <a:spcPts val="0"/>
              </a:spcBef>
              <a:spcAft>
                <a:spcPts val="0"/>
              </a:spcAft>
              <a:buFont typeface="Arial" pitchFamily="34" charset="0"/>
              <a:buChar char="•"/>
              <a:defRPr/>
            </a:pPr>
            <a:r>
              <a:rPr lang="en-US" sz="1000" dirty="0"/>
              <a:t>Highland</a:t>
            </a:r>
          </a:p>
          <a:p>
            <a:pPr marL="171450" indent="-171450" fontAlgn="auto">
              <a:spcBef>
                <a:spcPts val="0"/>
              </a:spcBef>
              <a:spcAft>
                <a:spcPts val="0"/>
              </a:spcAft>
              <a:buFont typeface="Arial" pitchFamily="34" charset="0"/>
              <a:buChar char="•"/>
              <a:defRPr/>
            </a:pPr>
            <a:r>
              <a:rPr lang="en-US" sz="1000" dirty="0"/>
              <a:t>Mega Deltas</a:t>
            </a:r>
          </a:p>
          <a:p>
            <a:pPr marL="171450" indent="-171450" fontAlgn="auto">
              <a:spcBef>
                <a:spcPts val="0"/>
              </a:spcBef>
              <a:spcAft>
                <a:spcPts val="0"/>
              </a:spcAft>
              <a:buFont typeface="Arial" pitchFamily="34" charset="0"/>
              <a:buChar char="•"/>
              <a:defRPr/>
            </a:pPr>
            <a:r>
              <a:rPr lang="en-US" sz="1000" dirty="0"/>
              <a:t>Small Island</a:t>
            </a:r>
            <a:endParaRPr lang="en-US" sz="500" dirty="0"/>
          </a:p>
        </p:txBody>
      </p:sp>
      <p:sp>
        <p:nvSpPr>
          <p:cNvPr id="18" name="Rounded Rectangle 17"/>
          <p:cNvSpPr/>
          <p:nvPr/>
        </p:nvSpPr>
        <p:spPr>
          <a:xfrm>
            <a:off x="819150" y="4483950"/>
            <a:ext cx="2054225" cy="930275"/>
          </a:xfrm>
          <a:prstGeom prst="roundRect">
            <a:avLst>
              <a:gd name="adj" fmla="val 8786"/>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400" b="1" dirty="0"/>
              <a:t>Main </a:t>
            </a:r>
            <a:r>
              <a:rPr lang="de-DE" sz="1400" b="1" dirty="0" err="1"/>
              <a:t>Economic</a:t>
            </a:r>
            <a:r>
              <a:rPr lang="de-DE" sz="1400" b="1" dirty="0"/>
              <a:t> </a:t>
            </a:r>
            <a:r>
              <a:rPr lang="de-DE" sz="1400" b="1" dirty="0" err="1"/>
              <a:t>Sector</a:t>
            </a:r>
            <a:endParaRPr lang="de-DE" sz="1400" b="1" dirty="0"/>
          </a:p>
          <a:p>
            <a:pPr marL="171450" indent="-171450" fontAlgn="auto">
              <a:spcBef>
                <a:spcPts val="0"/>
              </a:spcBef>
              <a:spcAft>
                <a:spcPts val="0"/>
              </a:spcAft>
              <a:buFont typeface="Arial" pitchFamily="34" charset="0"/>
              <a:buChar char="•"/>
              <a:defRPr/>
            </a:pPr>
            <a:r>
              <a:rPr lang="en-US" sz="1050" dirty="0"/>
              <a:t>Industry and manufacture </a:t>
            </a:r>
          </a:p>
          <a:p>
            <a:pPr marL="171450" indent="-171450" fontAlgn="auto">
              <a:spcBef>
                <a:spcPts val="0"/>
              </a:spcBef>
              <a:spcAft>
                <a:spcPts val="0"/>
              </a:spcAft>
              <a:buFont typeface="Arial" pitchFamily="34" charset="0"/>
              <a:buChar char="•"/>
              <a:defRPr/>
            </a:pPr>
            <a:r>
              <a:rPr lang="en-US" sz="1050" dirty="0"/>
              <a:t>Services</a:t>
            </a:r>
          </a:p>
          <a:p>
            <a:pPr marL="171450" indent="-171450" fontAlgn="auto">
              <a:spcBef>
                <a:spcPts val="0"/>
              </a:spcBef>
              <a:spcAft>
                <a:spcPts val="0"/>
              </a:spcAft>
              <a:buFont typeface="Arial" pitchFamily="34" charset="0"/>
              <a:buChar char="•"/>
              <a:defRPr/>
            </a:pPr>
            <a:r>
              <a:rPr lang="en-US" sz="1050" dirty="0"/>
              <a:t>Agriculture and fishing</a:t>
            </a:r>
          </a:p>
          <a:p>
            <a:pPr algn="ctr" fontAlgn="auto">
              <a:spcBef>
                <a:spcPts val="0"/>
              </a:spcBef>
              <a:spcAft>
                <a:spcPts val="0"/>
              </a:spcAft>
              <a:defRPr/>
            </a:pPr>
            <a:endParaRPr lang="en-US" sz="500" dirty="0"/>
          </a:p>
        </p:txBody>
      </p:sp>
      <p:sp>
        <p:nvSpPr>
          <p:cNvPr id="19" name="Rounded Rectangle 18"/>
          <p:cNvSpPr/>
          <p:nvPr/>
        </p:nvSpPr>
        <p:spPr>
          <a:xfrm>
            <a:off x="3494088" y="1537550"/>
            <a:ext cx="2203450" cy="1284288"/>
          </a:xfrm>
          <a:prstGeom prst="roundRect">
            <a:avLst>
              <a:gd name="adj" fmla="val 8786"/>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a:t>Community type</a:t>
            </a:r>
          </a:p>
          <a:p>
            <a:pPr marL="285750" indent="-285750" fontAlgn="auto">
              <a:spcBef>
                <a:spcPts val="0"/>
              </a:spcBef>
              <a:spcAft>
                <a:spcPts val="0"/>
              </a:spcAft>
              <a:buFont typeface="Arial" pitchFamily="34" charset="0"/>
              <a:buChar char="•"/>
              <a:defRPr/>
            </a:pPr>
            <a:r>
              <a:rPr lang="en-US" sz="1000" b="1" dirty="0"/>
              <a:t>City Municipality</a:t>
            </a:r>
          </a:p>
          <a:p>
            <a:pPr marL="285750" indent="-285750" fontAlgn="auto">
              <a:spcBef>
                <a:spcPts val="0"/>
              </a:spcBef>
              <a:spcAft>
                <a:spcPts val="0"/>
              </a:spcAft>
              <a:buFont typeface="Arial" pitchFamily="34" charset="0"/>
              <a:buChar char="•"/>
              <a:defRPr/>
            </a:pPr>
            <a:r>
              <a:rPr lang="en-US" sz="1000" dirty="0"/>
              <a:t>County</a:t>
            </a:r>
          </a:p>
          <a:p>
            <a:pPr marL="285750" indent="-285750" fontAlgn="auto">
              <a:spcBef>
                <a:spcPts val="0"/>
              </a:spcBef>
              <a:spcAft>
                <a:spcPts val="0"/>
              </a:spcAft>
              <a:buFont typeface="Arial" pitchFamily="34" charset="0"/>
              <a:buChar char="•"/>
              <a:defRPr/>
            </a:pPr>
            <a:r>
              <a:rPr lang="en-US" sz="1000" dirty="0"/>
              <a:t>District Municipality</a:t>
            </a:r>
          </a:p>
          <a:p>
            <a:pPr marL="285750" indent="-285750" fontAlgn="auto">
              <a:spcBef>
                <a:spcPts val="0"/>
              </a:spcBef>
              <a:spcAft>
                <a:spcPts val="0"/>
              </a:spcAft>
              <a:buFont typeface="Arial" pitchFamily="34" charset="0"/>
              <a:buChar char="•"/>
              <a:defRPr/>
            </a:pPr>
            <a:r>
              <a:rPr lang="en-US" sz="1000" dirty="0"/>
              <a:t>Metropolitan Municipality</a:t>
            </a:r>
          </a:p>
          <a:p>
            <a:pPr marL="285750" indent="-285750" fontAlgn="auto">
              <a:spcBef>
                <a:spcPts val="0"/>
              </a:spcBef>
              <a:spcAft>
                <a:spcPts val="0"/>
              </a:spcAft>
              <a:buFont typeface="Arial" pitchFamily="34" charset="0"/>
              <a:buChar char="•"/>
              <a:defRPr/>
            </a:pPr>
            <a:r>
              <a:rPr lang="en-US" sz="1000" dirty="0"/>
              <a:t>State, Prefecture</a:t>
            </a:r>
          </a:p>
          <a:p>
            <a:pPr marL="285750" indent="-285750" fontAlgn="auto">
              <a:spcBef>
                <a:spcPts val="0"/>
              </a:spcBef>
              <a:spcAft>
                <a:spcPts val="0"/>
              </a:spcAft>
              <a:buFont typeface="Arial" pitchFamily="34" charset="0"/>
              <a:buChar char="•"/>
              <a:defRPr/>
            </a:pPr>
            <a:r>
              <a:rPr lang="en-US" sz="1000" dirty="0"/>
              <a:t>Town, village</a:t>
            </a:r>
            <a:endParaRPr lang="de-DE" sz="1000" b="1" dirty="0"/>
          </a:p>
          <a:p>
            <a:pPr algn="ctr" fontAlgn="auto">
              <a:spcBef>
                <a:spcPts val="0"/>
              </a:spcBef>
              <a:spcAft>
                <a:spcPts val="0"/>
              </a:spcAft>
              <a:defRPr/>
            </a:pPr>
            <a:endParaRPr lang="en-US" sz="500" dirty="0"/>
          </a:p>
        </p:txBody>
      </p:sp>
      <p:sp>
        <p:nvSpPr>
          <p:cNvPr id="20" name="Rounded Rectangle 19"/>
          <p:cNvSpPr/>
          <p:nvPr/>
        </p:nvSpPr>
        <p:spPr>
          <a:xfrm>
            <a:off x="819150" y="3753700"/>
            <a:ext cx="2054225" cy="730250"/>
          </a:xfrm>
          <a:prstGeom prst="roundRect">
            <a:avLst>
              <a:gd name="adj" fmla="val 8786"/>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err="1"/>
              <a:t>Geographic</a:t>
            </a:r>
            <a:r>
              <a:rPr lang="de-DE" sz="1600" b="1" dirty="0"/>
              <a:t> </a:t>
            </a:r>
            <a:r>
              <a:rPr lang="de-DE" sz="1600" b="1" dirty="0" err="1"/>
              <a:t>location</a:t>
            </a:r>
            <a:endParaRPr lang="de-DE" sz="1600" b="1" dirty="0"/>
          </a:p>
          <a:p>
            <a:pPr marL="171450" indent="-171450" fontAlgn="auto">
              <a:spcBef>
                <a:spcPts val="0"/>
              </a:spcBef>
              <a:spcAft>
                <a:spcPts val="0"/>
              </a:spcAft>
              <a:buFont typeface="Arial" pitchFamily="34" charset="0"/>
              <a:buChar char="•"/>
              <a:defRPr/>
            </a:pPr>
            <a:r>
              <a:rPr lang="de-DE" sz="1100" dirty="0" err="1"/>
              <a:t>Latitude</a:t>
            </a:r>
            <a:r>
              <a:rPr lang="de-DE" sz="1100" dirty="0"/>
              <a:t> </a:t>
            </a:r>
            <a:r>
              <a:rPr lang="de-DE" sz="1100" dirty="0" err="1"/>
              <a:t>and</a:t>
            </a:r>
            <a:r>
              <a:rPr lang="de-DE" sz="1100" dirty="0"/>
              <a:t> </a:t>
            </a:r>
            <a:r>
              <a:rPr lang="de-DE" sz="1100" dirty="0" err="1"/>
              <a:t>longitude</a:t>
            </a:r>
            <a:endParaRPr lang="de-DE" sz="1050" dirty="0"/>
          </a:p>
          <a:p>
            <a:pPr algn="ctr" fontAlgn="auto">
              <a:spcBef>
                <a:spcPts val="0"/>
              </a:spcBef>
              <a:spcAft>
                <a:spcPts val="0"/>
              </a:spcAft>
              <a:defRPr/>
            </a:pPr>
            <a:endParaRPr lang="en-US" sz="500" dirty="0"/>
          </a:p>
        </p:txBody>
      </p:sp>
      <p:sp>
        <p:nvSpPr>
          <p:cNvPr id="21" name="Rounded Rectangle 20"/>
          <p:cNvSpPr/>
          <p:nvPr/>
        </p:nvSpPr>
        <p:spPr>
          <a:xfrm>
            <a:off x="6172200" y="1537550"/>
            <a:ext cx="2189163" cy="1108075"/>
          </a:xfrm>
          <a:prstGeom prst="roundRect">
            <a:avLst>
              <a:gd name="adj" fmla="val 8786"/>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err="1"/>
              <a:t>Affiliations</a:t>
            </a:r>
            <a:endParaRPr lang="de-DE" sz="1600" b="1" dirty="0"/>
          </a:p>
          <a:p>
            <a:pPr marL="171450" indent="-171450" fontAlgn="auto">
              <a:spcBef>
                <a:spcPts val="0"/>
              </a:spcBef>
              <a:spcAft>
                <a:spcPts val="0"/>
              </a:spcAft>
              <a:buFont typeface="Arial" pitchFamily="34" charset="0"/>
              <a:buChar char="•"/>
              <a:defRPr/>
            </a:pPr>
            <a:r>
              <a:rPr lang="de-DE" sz="1100" dirty="0"/>
              <a:t>ICLEI </a:t>
            </a:r>
            <a:r>
              <a:rPr lang="de-DE" sz="1100" dirty="0" err="1"/>
              <a:t>member</a:t>
            </a:r>
            <a:endParaRPr lang="de-DE" sz="1100" dirty="0"/>
          </a:p>
          <a:p>
            <a:pPr marL="171450" indent="-171450" fontAlgn="auto">
              <a:spcBef>
                <a:spcPts val="0"/>
              </a:spcBef>
              <a:spcAft>
                <a:spcPts val="0"/>
              </a:spcAft>
              <a:buFont typeface="Arial" pitchFamily="34" charset="0"/>
              <a:buChar char="•"/>
              <a:defRPr/>
            </a:pPr>
            <a:r>
              <a:rPr lang="de-DE" sz="1100" dirty="0"/>
              <a:t>National </a:t>
            </a:r>
            <a:r>
              <a:rPr lang="de-DE" sz="1100" dirty="0" err="1"/>
              <a:t>initiavites</a:t>
            </a:r>
            <a:endParaRPr lang="de-DE" sz="1100" dirty="0"/>
          </a:p>
          <a:p>
            <a:pPr marL="171450" indent="-171450" fontAlgn="auto">
              <a:spcBef>
                <a:spcPts val="0"/>
              </a:spcBef>
              <a:spcAft>
                <a:spcPts val="0"/>
              </a:spcAft>
              <a:buFont typeface="Arial" pitchFamily="34" charset="0"/>
              <a:buChar char="•"/>
              <a:defRPr/>
            </a:pPr>
            <a:r>
              <a:rPr lang="de-DE" sz="1100" dirty="0"/>
              <a:t>Regional initiatives</a:t>
            </a:r>
          </a:p>
          <a:p>
            <a:pPr marL="171450" indent="-171450" fontAlgn="auto">
              <a:spcBef>
                <a:spcPts val="0"/>
              </a:spcBef>
              <a:spcAft>
                <a:spcPts val="0"/>
              </a:spcAft>
              <a:buFont typeface="Arial" pitchFamily="34" charset="0"/>
              <a:buChar char="•"/>
              <a:defRPr/>
            </a:pPr>
            <a:r>
              <a:rPr lang="de-DE" sz="1100" dirty="0"/>
              <a:t>Global initiatives</a:t>
            </a:r>
            <a:endParaRPr lang="de-DE" sz="700" dirty="0"/>
          </a:p>
          <a:p>
            <a:pPr algn="ctr" fontAlgn="auto">
              <a:spcBef>
                <a:spcPts val="0"/>
              </a:spcBef>
              <a:spcAft>
                <a:spcPts val="0"/>
              </a:spcAft>
              <a:defRPr/>
            </a:pPr>
            <a:endParaRPr lang="en-US" sz="500" dirty="0"/>
          </a:p>
        </p:txBody>
      </p:sp>
      <p:sp>
        <p:nvSpPr>
          <p:cNvPr id="23" name="Rounded Rectangle 22"/>
          <p:cNvSpPr/>
          <p:nvPr/>
        </p:nvSpPr>
        <p:spPr>
          <a:xfrm>
            <a:off x="819150" y="3199663"/>
            <a:ext cx="2052638" cy="554037"/>
          </a:xfrm>
          <a:prstGeom prst="roundRect">
            <a:avLst>
              <a:gd name="adj" fmla="val 8786"/>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a:t>Area</a:t>
            </a:r>
            <a:endParaRPr lang="en-US" sz="500" dirty="0"/>
          </a:p>
        </p:txBody>
      </p:sp>
      <p:sp>
        <p:nvSpPr>
          <p:cNvPr id="24" name="Rounded Rectangle 23"/>
          <p:cNvSpPr/>
          <p:nvPr/>
        </p:nvSpPr>
        <p:spPr>
          <a:xfrm>
            <a:off x="6172200" y="2821838"/>
            <a:ext cx="2206625" cy="2592387"/>
          </a:xfrm>
          <a:prstGeom prst="roundRect">
            <a:avLst>
              <a:gd name="adj" fmla="val 8786"/>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a:t>Background </a:t>
            </a:r>
            <a:r>
              <a:rPr lang="de-DE" sz="1600" b="1" dirty="0" err="1"/>
              <a:t>info</a:t>
            </a:r>
            <a:r>
              <a:rPr lang="de-DE" sz="1600" b="1" dirty="0"/>
              <a:t> (optional)</a:t>
            </a:r>
          </a:p>
          <a:p>
            <a:pPr marL="171450" indent="-171450" fontAlgn="auto">
              <a:spcBef>
                <a:spcPts val="0"/>
              </a:spcBef>
              <a:spcAft>
                <a:spcPts val="0"/>
              </a:spcAft>
              <a:buFont typeface="Arial" pitchFamily="34" charset="0"/>
              <a:buChar char="•"/>
              <a:defRPr/>
            </a:pPr>
            <a:r>
              <a:rPr lang="en-US" sz="1100" dirty="0"/>
              <a:t>Number of passenger cars registered</a:t>
            </a:r>
          </a:p>
          <a:p>
            <a:pPr marL="171450" indent="-171450" fontAlgn="auto">
              <a:spcBef>
                <a:spcPts val="0"/>
              </a:spcBef>
              <a:spcAft>
                <a:spcPts val="0"/>
              </a:spcAft>
              <a:buFont typeface="Arial" pitchFamily="34" charset="0"/>
              <a:buChar char="•"/>
              <a:defRPr/>
            </a:pPr>
            <a:r>
              <a:rPr lang="en-US" sz="1100" dirty="0"/>
              <a:t>Capacity of public transport (commuters/day)</a:t>
            </a:r>
          </a:p>
          <a:p>
            <a:pPr marL="171450" indent="-171450" fontAlgn="auto">
              <a:spcBef>
                <a:spcPts val="0"/>
              </a:spcBef>
              <a:spcAft>
                <a:spcPts val="0"/>
              </a:spcAft>
              <a:buFont typeface="Arial" pitchFamily="34" charset="0"/>
              <a:buChar char="•"/>
              <a:defRPr/>
            </a:pPr>
            <a:r>
              <a:rPr lang="en-US" sz="1100" dirty="0"/>
              <a:t>Amount of solid wastes generated ton/day</a:t>
            </a:r>
            <a:endParaRPr lang="de-DE" sz="1100" dirty="0"/>
          </a:p>
          <a:p>
            <a:pPr algn="ctr" fontAlgn="auto">
              <a:spcBef>
                <a:spcPts val="0"/>
              </a:spcBef>
              <a:spcAft>
                <a:spcPts val="0"/>
              </a:spcAft>
              <a:defRPr/>
            </a:pPr>
            <a:endParaRPr lang="en-US" sz="500" dirty="0"/>
          </a:p>
        </p:txBody>
      </p:sp>
      <p:pic>
        <p:nvPicPr>
          <p:cNvPr id="22"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597525"/>
            <a:ext cx="903605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965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0" grpId="0" animBg="1"/>
      <p:bldP spid="14" grpId="0" animBg="1"/>
      <p:bldP spid="15" grpId="0" animBg="1"/>
      <p:bldP spid="16" grpId="0" animBg="1"/>
      <p:bldP spid="17" grpId="0" animBg="1"/>
      <p:bldP spid="18" grpId="0" animBg="1"/>
      <p:bldP spid="19" grpId="0" animBg="1"/>
      <p:bldP spid="20" grpId="0" animBg="1"/>
      <p:bldP spid="21"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de-DE" smtClean="0"/>
              <a:t>Commitments</a:t>
            </a:r>
            <a:endParaRPr lang="en-US" smtClean="0"/>
          </a:p>
        </p:txBody>
      </p:sp>
      <p:sp>
        <p:nvSpPr>
          <p:cNvPr id="5" name="Rounded Rectangle 4"/>
          <p:cNvSpPr/>
          <p:nvPr/>
        </p:nvSpPr>
        <p:spPr>
          <a:xfrm>
            <a:off x="439738" y="1340768"/>
            <a:ext cx="8310562" cy="4032448"/>
          </a:xfrm>
          <a:prstGeom prst="roundRect">
            <a:avLst>
              <a:gd name="adj" fmla="val 3064"/>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b="1" dirty="0"/>
          </a:p>
        </p:txBody>
      </p:sp>
      <p:sp>
        <p:nvSpPr>
          <p:cNvPr id="50" name="Rounded Rectangle 49"/>
          <p:cNvSpPr/>
          <p:nvPr/>
        </p:nvSpPr>
        <p:spPr>
          <a:xfrm>
            <a:off x="685800" y="1530351"/>
            <a:ext cx="2141538" cy="842962"/>
          </a:xfrm>
          <a:prstGeom prst="roundRect">
            <a:avLst>
              <a:gd name="adj" fmla="val 8786"/>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err="1"/>
              <a:t>Boundary</a:t>
            </a:r>
            <a:endParaRPr lang="de-DE" sz="1000" b="1" dirty="0"/>
          </a:p>
          <a:p>
            <a:pPr marL="171450" indent="-171450" fontAlgn="auto">
              <a:spcBef>
                <a:spcPts val="0"/>
              </a:spcBef>
              <a:spcAft>
                <a:spcPts val="0"/>
              </a:spcAft>
              <a:buFont typeface="Arial" pitchFamily="34" charset="0"/>
              <a:buChar char="•"/>
              <a:defRPr/>
            </a:pPr>
            <a:r>
              <a:rPr lang="fr-CH" sz="1100" dirty="0" err="1"/>
              <a:t>Community</a:t>
            </a:r>
            <a:endParaRPr lang="fr-CH" sz="1100" dirty="0"/>
          </a:p>
          <a:p>
            <a:pPr marL="171450" indent="-171450" fontAlgn="auto">
              <a:spcBef>
                <a:spcPts val="0"/>
              </a:spcBef>
              <a:spcAft>
                <a:spcPts val="0"/>
              </a:spcAft>
              <a:buFont typeface="Arial" pitchFamily="34" charset="0"/>
              <a:buChar char="•"/>
              <a:defRPr/>
            </a:pPr>
            <a:r>
              <a:rPr lang="fr-CH" sz="1100" dirty="0" err="1"/>
              <a:t>Government</a:t>
            </a:r>
            <a:endParaRPr lang="en-US" sz="500" dirty="0"/>
          </a:p>
        </p:txBody>
      </p:sp>
      <p:sp>
        <p:nvSpPr>
          <p:cNvPr id="56" name="Rounded Rectangle 55"/>
          <p:cNvSpPr/>
          <p:nvPr/>
        </p:nvSpPr>
        <p:spPr>
          <a:xfrm>
            <a:off x="3543322" y="4115129"/>
            <a:ext cx="1495425" cy="563563"/>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de-DE" sz="1400" b="1" dirty="0"/>
              <a:t>Adoption Year</a:t>
            </a:r>
            <a:endParaRPr lang="de-DE" sz="1200" dirty="0"/>
          </a:p>
          <a:p>
            <a:pPr marL="285750" indent="-285750" fontAlgn="auto">
              <a:spcBef>
                <a:spcPts val="0"/>
              </a:spcBef>
              <a:spcAft>
                <a:spcPts val="0"/>
              </a:spcAft>
              <a:buFont typeface="Arial" pitchFamily="34" charset="0"/>
              <a:buChar char="•"/>
              <a:defRPr/>
            </a:pPr>
            <a:endParaRPr lang="en-US" sz="1200" dirty="0"/>
          </a:p>
        </p:txBody>
      </p:sp>
      <p:sp>
        <p:nvSpPr>
          <p:cNvPr id="59" name="Rounded Rectangle 58"/>
          <p:cNvSpPr/>
          <p:nvPr/>
        </p:nvSpPr>
        <p:spPr>
          <a:xfrm>
            <a:off x="3543321" y="3356992"/>
            <a:ext cx="1495425" cy="56356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400" b="1" dirty="0"/>
              <a:t>Base Year</a:t>
            </a:r>
            <a:endParaRPr lang="de-DE" sz="1050" b="1" dirty="0"/>
          </a:p>
        </p:txBody>
      </p:sp>
      <p:sp>
        <p:nvSpPr>
          <p:cNvPr id="60" name="Rounded Rectangle 59"/>
          <p:cNvSpPr/>
          <p:nvPr/>
        </p:nvSpPr>
        <p:spPr>
          <a:xfrm>
            <a:off x="3544296" y="2610032"/>
            <a:ext cx="1497013" cy="56197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de-DE" sz="1400" b="1" dirty="0"/>
              <a:t>Target Year</a:t>
            </a:r>
          </a:p>
        </p:txBody>
      </p:sp>
      <p:sp>
        <p:nvSpPr>
          <p:cNvPr id="61" name="Rounded Rectangle 60"/>
          <p:cNvSpPr/>
          <p:nvPr/>
        </p:nvSpPr>
        <p:spPr>
          <a:xfrm>
            <a:off x="3544296" y="1824764"/>
            <a:ext cx="1497013" cy="560388"/>
          </a:xfrm>
          <a:prstGeom prst="roundRect">
            <a:avLst>
              <a:gd name="adj" fmla="val 11928"/>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de-DE" sz="1400" b="1" dirty="0"/>
              <a:t>Target </a:t>
            </a:r>
            <a:r>
              <a:rPr lang="de-DE" sz="1400" b="1" dirty="0" err="1"/>
              <a:t>value</a:t>
            </a:r>
            <a:r>
              <a:rPr lang="de-DE" sz="1400" b="1" dirty="0"/>
              <a:t> %</a:t>
            </a:r>
          </a:p>
        </p:txBody>
      </p:sp>
      <p:sp>
        <p:nvSpPr>
          <p:cNvPr id="63" name="Rounded Rectangle 62"/>
          <p:cNvSpPr/>
          <p:nvPr/>
        </p:nvSpPr>
        <p:spPr>
          <a:xfrm>
            <a:off x="680931" y="2478269"/>
            <a:ext cx="2141538" cy="1387475"/>
          </a:xfrm>
          <a:prstGeom prst="roundRect">
            <a:avLst>
              <a:gd name="adj" fmla="val 7718"/>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a:t>Type</a:t>
            </a:r>
            <a:endParaRPr lang="de-DE" sz="1100" b="1" dirty="0"/>
          </a:p>
          <a:p>
            <a:pPr marL="171450" indent="-171450" fontAlgn="auto">
              <a:spcBef>
                <a:spcPts val="0"/>
              </a:spcBef>
              <a:spcAft>
                <a:spcPts val="0"/>
              </a:spcAft>
              <a:buFont typeface="Arial" pitchFamily="34" charset="0"/>
              <a:buChar char="•"/>
              <a:defRPr/>
            </a:pPr>
            <a:r>
              <a:rPr lang="en-US" sz="1050" dirty="0"/>
              <a:t>Carbon intensity (CI)</a:t>
            </a:r>
          </a:p>
          <a:p>
            <a:pPr marL="171450" indent="-171450" fontAlgn="auto">
              <a:spcBef>
                <a:spcPts val="0"/>
              </a:spcBef>
              <a:spcAft>
                <a:spcPts val="0"/>
              </a:spcAft>
              <a:buFont typeface="Arial" pitchFamily="34" charset="0"/>
              <a:buChar char="•"/>
              <a:defRPr/>
            </a:pPr>
            <a:r>
              <a:rPr lang="en-US" sz="1050" dirty="0"/>
              <a:t>CO2</a:t>
            </a:r>
          </a:p>
          <a:p>
            <a:pPr marL="171450" indent="-171450" fontAlgn="auto">
              <a:spcBef>
                <a:spcPts val="0"/>
              </a:spcBef>
              <a:spcAft>
                <a:spcPts val="0"/>
              </a:spcAft>
              <a:buFont typeface="Arial" pitchFamily="34" charset="0"/>
              <a:buChar char="•"/>
              <a:defRPr/>
            </a:pPr>
            <a:r>
              <a:rPr lang="en-US" sz="1050" dirty="0"/>
              <a:t>CO2e</a:t>
            </a:r>
          </a:p>
          <a:p>
            <a:pPr marL="171450" indent="-171450" fontAlgn="auto">
              <a:spcBef>
                <a:spcPts val="0"/>
              </a:spcBef>
              <a:spcAft>
                <a:spcPts val="0"/>
              </a:spcAft>
              <a:buFont typeface="Arial" pitchFamily="34" charset="0"/>
              <a:buChar char="•"/>
              <a:defRPr/>
            </a:pPr>
            <a:r>
              <a:rPr lang="en-US" sz="1050" dirty="0"/>
              <a:t>Renewable Energy</a:t>
            </a:r>
          </a:p>
          <a:p>
            <a:pPr marL="171450" indent="-171450" fontAlgn="auto">
              <a:spcBef>
                <a:spcPts val="0"/>
              </a:spcBef>
              <a:spcAft>
                <a:spcPts val="0"/>
              </a:spcAft>
              <a:buFont typeface="Arial" pitchFamily="34" charset="0"/>
              <a:buChar char="•"/>
              <a:defRPr/>
            </a:pPr>
            <a:r>
              <a:rPr lang="en-US" sz="1050" dirty="0"/>
              <a:t>Energy Efficiency</a:t>
            </a:r>
          </a:p>
          <a:p>
            <a:pPr marL="171450" indent="-171450" fontAlgn="auto">
              <a:spcBef>
                <a:spcPts val="0"/>
              </a:spcBef>
              <a:spcAft>
                <a:spcPts val="0"/>
              </a:spcAft>
              <a:buFont typeface="Arial" pitchFamily="34" charset="0"/>
              <a:buChar char="•"/>
              <a:defRPr/>
            </a:pPr>
            <a:endParaRPr lang="en-US" sz="1050" dirty="0"/>
          </a:p>
        </p:txBody>
      </p:sp>
      <p:sp>
        <p:nvSpPr>
          <p:cNvPr id="64" name="Rounded Rectangle 63"/>
          <p:cNvSpPr/>
          <p:nvPr/>
        </p:nvSpPr>
        <p:spPr>
          <a:xfrm>
            <a:off x="685800" y="3973396"/>
            <a:ext cx="2141538" cy="1179512"/>
          </a:xfrm>
          <a:prstGeom prst="roundRect">
            <a:avLst>
              <a:gd name="adj" fmla="val 11949"/>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a:t>Units</a:t>
            </a:r>
            <a:endParaRPr lang="de-DE" sz="1050" b="1" dirty="0"/>
          </a:p>
          <a:p>
            <a:pPr marL="171450" indent="-171450" fontAlgn="auto">
              <a:spcBef>
                <a:spcPts val="0"/>
              </a:spcBef>
              <a:spcAft>
                <a:spcPts val="0"/>
              </a:spcAft>
              <a:buFont typeface="Arial" pitchFamily="34" charset="0"/>
              <a:buChar char="•"/>
              <a:defRPr/>
            </a:pPr>
            <a:r>
              <a:rPr lang="en-US" sz="1050" dirty="0"/>
              <a:t>tCO2emissions per unit of GDP</a:t>
            </a:r>
          </a:p>
          <a:p>
            <a:pPr marL="171450" indent="-171450" fontAlgn="auto">
              <a:spcBef>
                <a:spcPts val="0"/>
              </a:spcBef>
              <a:spcAft>
                <a:spcPts val="0"/>
              </a:spcAft>
              <a:buFont typeface="Arial" pitchFamily="34" charset="0"/>
              <a:buChar char="•"/>
              <a:defRPr/>
            </a:pPr>
            <a:r>
              <a:rPr lang="en-US" sz="1050" dirty="0"/>
              <a:t>tCO2 emissions per capita</a:t>
            </a:r>
          </a:p>
          <a:p>
            <a:pPr marL="171450" indent="-171450" fontAlgn="auto">
              <a:spcBef>
                <a:spcPts val="0"/>
              </a:spcBef>
              <a:spcAft>
                <a:spcPts val="0"/>
              </a:spcAft>
              <a:buFont typeface="Arial" pitchFamily="34" charset="0"/>
              <a:buChar char="•"/>
              <a:defRPr/>
            </a:pPr>
            <a:r>
              <a:rPr lang="en-US" sz="1050" dirty="0"/>
              <a:t>MJ per unit of GDP</a:t>
            </a:r>
          </a:p>
          <a:p>
            <a:pPr marL="171450" indent="-171450" fontAlgn="auto">
              <a:spcBef>
                <a:spcPts val="0"/>
              </a:spcBef>
              <a:spcAft>
                <a:spcPts val="0"/>
              </a:spcAft>
              <a:buFont typeface="Arial" pitchFamily="34" charset="0"/>
              <a:buChar char="•"/>
              <a:defRPr/>
            </a:pPr>
            <a:r>
              <a:rPr lang="en-US" sz="1050" dirty="0"/>
              <a:t>MJ per capita</a:t>
            </a:r>
          </a:p>
          <a:p>
            <a:pPr marL="171450" indent="-171450" fontAlgn="auto">
              <a:spcBef>
                <a:spcPts val="0"/>
              </a:spcBef>
              <a:spcAft>
                <a:spcPts val="0"/>
              </a:spcAft>
              <a:buFont typeface="Arial" pitchFamily="34" charset="0"/>
              <a:buChar char="•"/>
              <a:defRPr/>
            </a:pPr>
            <a:endParaRPr lang="en-US" sz="1050" dirty="0"/>
          </a:p>
        </p:txBody>
      </p:sp>
      <p:sp>
        <p:nvSpPr>
          <p:cNvPr id="65" name="Rounded Rectangle 64"/>
          <p:cNvSpPr/>
          <p:nvPr/>
        </p:nvSpPr>
        <p:spPr>
          <a:xfrm>
            <a:off x="5586413" y="1538288"/>
            <a:ext cx="2971800" cy="3413125"/>
          </a:xfrm>
          <a:prstGeom prst="roundRect">
            <a:avLst>
              <a:gd name="adj" fmla="val 6187"/>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t>Total Final Energy consumption (</a:t>
            </a:r>
            <a:r>
              <a:rPr lang="en-US" sz="1400" b="1" dirty="0" err="1"/>
              <a:t>Mwh</a:t>
            </a:r>
            <a:r>
              <a:rPr lang="en-US" sz="1400" b="1" dirty="0"/>
              <a:t>)</a:t>
            </a:r>
          </a:p>
          <a:p>
            <a:pPr marL="171450" indent="-171450" fontAlgn="auto">
              <a:spcBef>
                <a:spcPts val="0"/>
              </a:spcBef>
              <a:spcAft>
                <a:spcPts val="0"/>
              </a:spcAft>
              <a:buFont typeface="Arial" pitchFamily="34" charset="0"/>
              <a:buChar char="•"/>
              <a:defRPr/>
            </a:pPr>
            <a:r>
              <a:rPr lang="en-US" sz="1100" dirty="0"/>
              <a:t>Calculation year</a:t>
            </a:r>
          </a:p>
          <a:p>
            <a:pPr marL="171450" indent="-171450" fontAlgn="auto">
              <a:spcBef>
                <a:spcPts val="0"/>
              </a:spcBef>
              <a:spcAft>
                <a:spcPts val="0"/>
              </a:spcAft>
              <a:buFont typeface="Arial" pitchFamily="34" charset="0"/>
              <a:buChar char="•"/>
              <a:defRPr/>
            </a:pPr>
            <a:r>
              <a:rPr lang="en-US" sz="1100" dirty="0"/>
              <a:t>Fossil fuels - solid (coal </a:t>
            </a:r>
            <a:r>
              <a:rPr lang="en-US" sz="1100" dirty="0" err="1"/>
              <a:t>etc</a:t>
            </a:r>
            <a:r>
              <a:rPr lang="en-US" sz="1100" dirty="0"/>
              <a:t>)</a:t>
            </a:r>
          </a:p>
          <a:p>
            <a:pPr marL="171450" indent="-171450" fontAlgn="auto">
              <a:spcBef>
                <a:spcPts val="0"/>
              </a:spcBef>
              <a:spcAft>
                <a:spcPts val="0"/>
              </a:spcAft>
              <a:buFont typeface="Arial" pitchFamily="34" charset="0"/>
              <a:buChar char="•"/>
              <a:defRPr/>
            </a:pPr>
            <a:r>
              <a:rPr lang="en-US" sz="1100" dirty="0"/>
              <a:t>Fossil fuels – liquid (oil </a:t>
            </a:r>
            <a:r>
              <a:rPr lang="en-US" sz="1100" dirty="0" err="1"/>
              <a:t>etc</a:t>
            </a:r>
            <a:r>
              <a:rPr lang="en-US" sz="1100" dirty="0"/>
              <a:t>)</a:t>
            </a:r>
          </a:p>
          <a:p>
            <a:pPr marL="171450" indent="-171450" fontAlgn="auto">
              <a:spcBef>
                <a:spcPts val="0"/>
              </a:spcBef>
              <a:spcAft>
                <a:spcPts val="0"/>
              </a:spcAft>
              <a:buFont typeface="Arial" pitchFamily="34" charset="0"/>
              <a:buChar char="•"/>
              <a:defRPr/>
            </a:pPr>
            <a:r>
              <a:rPr lang="en-US" sz="1100" dirty="0"/>
              <a:t>Fossil Fuels – gas (natural gas </a:t>
            </a:r>
            <a:r>
              <a:rPr lang="en-US" sz="1100" dirty="0" err="1"/>
              <a:t>etc</a:t>
            </a:r>
            <a:r>
              <a:rPr lang="en-US" sz="1100" dirty="0"/>
              <a:t>)</a:t>
            </a:r>
          </a:p>
          <a:p>
            <a:pPr marL="171450" indent="-171450" fontAlgn="auto">
              <a:spcBef>
                <a:spcPts val="0"/>
              </a:spcBef>
              <a:spcAft>
                <a:spcPts val="0"/>
              </a:spcAft>
              <a:buFont typeface="Arial" pitchFamily="34" charset="0"/>
              <a:buChar char="•"/>
              <a:defRPr/>
            </a:pPr>
            <a:r>
              <a:rPr lang="en-US" sz="1100" dirty="0"/>
              <a:t>Renewables (biofuels, biomass, solar, thermal, geothermal)</a:t>
            </a:r>
          </a:p>
          <a:p>
            <a:pPr marL="171450" indent="-171450" fontAlgn="auto">
              <a:spcBef>
                <a:spcPts val="0"/>
              </a:spcBef>
              <a:spcAft>
                <a:spcPts val="0"/>
              </a:spcAft>
              <a:buFont typeface="Arial" pitchFamily="34" charset="0"/>
              <a:buChar char="•"/>
              <a:defRPr/>
            </a:pPr>
            <a:r>
              <a:rPr lang="en-US" sz="1100" dirty="0"/>
              <a:t>Electricity (grid and off-grid)</a:t>
            </a:r>
          </a:p>
          <a:p>
            <a:pPr marL="171450" indent="-171450" fontAlgn="auto">
              <a:spcBef>
                <a:spcPts val="0"/>
              </a:spcBef>
              <a:spcAft>
                <a:spcPts val="0"/>
              </a:spcAft>
              <a:buFont typeface="Arial" pitchFamily="34" charset="0"/>
              <a:buChar char="•"/>
              <a:defRPr/>
            </a:pPr>
            <a:r>
              <a:rPr lang="en-US" sz="1100" dirty="0"/>
              <a:t>Heat</a:t>
            </a:r>
          </a:p>
          <a:p>
            <a:pPr marL="171450" indent="-171450" fontAlgn="auto">
              <a:spcBef>
                <a:spcPts val="0"/>
              </a:spcBef>
              <a:spcAft>
                <a:spcPts val="0"/>
              </a:spcAft>
              <a:buFont typeface="Arial" pitchFamily="34" charset="0"/>
              <a:buChar char="•"/>
              <a:defRPr/>
            </a:pPr>
            <a:r>
              <a:rPr lang="en-US" sz="1100" dirty="0"/>
              <a:t>% of Renewable Energy in Total Final Energy consumption</a:t>
            </a:r>
          </a:p>
          <a:p>
            <a:pPr fontAlgn="auto">
              <a:spcBef>
                <a:spcPts val="0"/>
              </a:spcBef>
              <a:spcAft>
                <a:spcPts val="0"/>
              </a:spcAft>
              <a:defRPr/>
            </a:pPr>
            <a:endParaRPr lang="en-US" sz="1200" dirty="0"/>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597525"/>
            <a:ext cx="903605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034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6" grpId="0" animBg="1"/>
      <p:bldP spid="59" grpId="0" animBg="1"/>
      <p:bldP spid="60" grpId="0" animBg="1"/>
      <p:bldP spid="61" grpId="0" animBg="1"/>
      <p:bldP spid="63" grpId="0" animBg="1"/>
      <p:bldP spid="64" grpId="0" animBg="1"/>
      <p:bldP spid="6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de-DE" dirty="0" smtClean="0"/>
              <a:t>Performance</a:t>
            </a:r>
            <a:endParaRPr lang="en-US" dirty="0" smtClean="0"/>
          </a:p>
        </p:txBody>
      </p:sp>
      <p:sp>
        <p:nvSpPr>
          <p:cNvPr id="5" name="Rounded Rectangle 4"/>
          <p:cNvSpPr/>
          <p:nvPr/>
        </p:nvSpPr>
        <p:spPr>
          <a:xfrm>
            <a:off x="611560" y="1541463"/>
            <a:ext cx="8140868" cy="4953000"/>
          </a:xfrm>
          <a:prstGeom prst="roundRect">
            <a:avLst>
              <a:gd name="adj" fmla="val 3064"/>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b="1" dirty="0"/>
          </a:p>
        </p:txBody>
      </p:sp>
      <p:sp>
        <p:nvSpPr>
          <p:cNvPr id="50" name="Rounded Rectangle 49"/>
          <p:cNvSpPr/>
          <p:nvPr/>
        </p:nvSpPr>
        <p:spPr>
          <a:xfrm>
            <a:off x="906587" y="1779905"/>
            <a:ext cx="1217141" cy="1963737"/>
          </a:xfrm>
          <a:prstGeom prst="roundRect">
            <a:avLst>
              <a:gd name="adj" fmla="val 8786"/>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err="1"/>
              <a:t>Boundary</a:t>
            </a:r>
            <a:endParaRPr lang="de-DE" sz="1000" b="1" dirty="0"/>
          </a:p>
          <a:p>
            <a:pPr marL="171450" indent="-171450" fontAlgn="auto">
              <a:spcBef>
                <a:spcPts val="0"/>
              </a:spcBef>
              <a:spcAft>
                <a:spcPts val="0"/>
              </a:spcAft>
              <a:buFont typeface="Arial" pitchFamily="34" charset="0"/>
              <a:buChar char="•"/>
              <a:defRPr/>
            </a:pPr>
            <a:r>
              <a:rPr lang="en-US" sz="1100" dirty="0"/>
              <a:t>Government</a:t>
            </a:r>
          </a:p>
          <a:p>
            <a:pPr marL="171450" indent="-171450" fontAlgn="auto">
              <a:spcBef>
                <a:spcPts val="0"/>
              </a:spcBef>
              <a:spcAft>
                <a:spcPts val="0"/>
              </a:spcAft>
              <a:buFont typeface="Arial" pitchFamily="34" charset="0"/>
              <a:buChar char="•"/>
              <a:defRPr/>
            </a:pPr>
            <a:r>
              <a:rPr lang="en-US" sz="1100" dirty="0"/>
              <a:t>Community</a:t>
            </a:r>
            <a:endParaRPr lang="en-US" sz="500" dirty="0"/>
          </a:p>
        </p:txBody>
      </p:sp>
      <p:sp>
        <p:nvSpPr>
          <p:cNvPr id="56" name="Rounded Rectangle 55"/>
          <p:cNvSpPr/>
          <p:nvPr/>
        </p:nvSpPr>
        <p:spPr>
          <a:xfrm>
            <a:off x="5724128" y="5844381"/>
            <a:ext cx="2786957" cy="37306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de-DE" sz="1400" b="1" dirty="0" err="1" smtClean="0"/>
              <a:t>Confidential</a:t>
            </a:r>
            <a:r>
              <a:rPr lang="de-DE" sz="1400" b="1" dirty="0" smtClean="0"/>
              <a:t> GHG </a:t>
            </a:r>
            <a:r>
              <a:rPr lang="de-DE" sz="1400" b="1" dirty="0" err="1" smtClean="0"/>
              <a:t>inventory</a:t>
            </a:r>
            <a:endParaRPr lang="de-DE" sz="1400" b="1" dirty="0"/>
          </a:p>
        </p:txBody>
      </p:sp>
      <p:sp>
        <p:nvSpPr>
          <p:cNvPr id="60" name="Rounded Rectangle 59"/>
          <p:cNvSpPr/>
          <p:nvPr/>
        </p:nvSpPr>
        <p:spPr>
          <a:xfrm>
            <a:off x="5724252" y="3499757"/>
            <a:ext cx="2786958" cy="16129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de-DE" sz="1400" b="1" dirty="0"/>
              <a:t>Emission </a:t>
            </a:r>
            <a:r>
              <a:rPr lang="de-DE" sz="1400" b="1" dirty="0" err="1"/>
              <a:t>sectors</a:t>
            </a:r>
            <a:r>
              <a:rPr lang="de-DE" sz="1400" b="1" dirty="0"/>
              <a:t> (</a:t>
            </a:r>
            <a:r>
              <a:rPr lang="de-DE" sz="1400" b="1" dirty="0" err="1"/>
              <a:t>community</a:t>
            </a:r>
            <a:r>
              <a:rPr lang="de-DE" sz="1400" b="1" dirty="0"/>
              <a:t>)</a:t>
            </a:r>
          </a:p>
          <a:p>
            <a:pPr marL="285750" indent="-285750" fontAlgn="auto">
              <a:spcBef>
                <a:spcPts val="0"/>
              </a:spcBef>
              <a:spcAft>
                <a:spcPts val="0"/>
              </a:spcAft>
              <a:buFont typeface="Arial" pitchFamily="34" charset="0"/>
              <a:buChar char="•"/>
              <a:defRPr/>
            </a:pPr>
            <a:r>
              <a:rPr lang="de-DE" sz="1200" dirty="0"/>
              <a:t>Residential</a:t>
            </a:r>
          </a:p>
          <a:p>
            <a:pPr marL="285750" indent="-285750" fontAlgn="auto">
              <a:spcBef>
                <a:spcPts val="0"/>
              </a:spcBef>
              <a:spcAft>
                <a:spcPts val="0"/>
              </a:spcAft>
              <a:buFont typeface="Arial" pitchFamily="34" charset="0"/>
              <a:buChar char="•"/>
              <a:defRPr/>
            </a:pPr>
            <a:r>
              <a:rPr lang="de-DE" sz="1200" dirty="0"/>
              <a:t>Commercial</a:t>
            </a:r>
          </a:p>
          <a:p>
            <a:pPr marL="285750" indent="-285750" fontAlgn="auto">
              <a:spcBef>
                <a:spcPts val="0"/>
              </a:spcBef>
              <a:spcAft>
                <a:spcPts val="0"/>
              </a:spcAft>
              <a:buFont typeface="Arial" pitchFamily="34" charset="0"/>
              <a:buChar char="•"/>
              <a:defRPr/>
            </a:pPr>
            <a:r>
              <a:rPr lang="de-DE" sz="1200" dirty="0"/>
              <a:t>Industrial</a:t>
            </a:r>
          </a:p>
          <a:p>
            <a:pPr marL="285750" indent="-285750" fontAlgn="auto">
              <a:spcBef>
                <a:spcPts val="0"/>
              </a:spcBef>
              <a:spcAft>
                <a:spcPts val="0"/>
              </a:spcAft>
              <a:buFont typeface="Arial" pitchFamily="34" charset="0"/>
              <a:buChar char="•"/>
              <a:defRPr/>
            </a:pPr>
            <a:r>
              <a:rPr lang="de-DE" sz="1200" dirty="0"/>
              <a:t>Transport</a:t>
            </a:r>
          </a:p>
          <a:p>
            <a:pPr marL="285750" indent="-285750" fontAlgn="auto">
              <a:spcBef>
                <a:spcPts val="0"/>
              </a:spcBef>
              <a:spcAft>
                <a:spcPts val="0"/>
              </a:spcAft>
              <a:buFont typeface="Arial" pitchFamily="34" charset="0"/>
              <a:buChar char="•"/>
              <a:defRPr/>
            </a:pPr>
            <a:r>
              <a:rPr lang="de-DE" sz="1200" dirty="0" err="1"/>
              <a:t>Waste</a:t>
            </a:r>
            <a:endParaRPr lang="de-DE" sz="1200" dirty="0"/>
          </a:p>
          <a:p>
            <a:pPr marL="285750" indent="-285750" fontAlgn="auto">
              <a:spcBef>
                <a:spcPts val="0"/>
              </a:spcBef>
              <a:spcAft>
                <a:spcPts val="0"/>
              </a:spcAft>
              <a:buFont typeface="Arial" pitchFamily="34" charset="0"/>
              <a:buChar char="•"/>
              <a:defRPr/>
            </a:pPr>
            <a:r>
              <a:rPr lang="de-DE" sz="1200" dirty="0"/>
              <a:t>Other </a:t>
            </a:r>
            <a:r>
              <a:rPr lang="de-DE" sz="1200" dirty="0" err="1"/>
              <a:t>emissions</a:t>
            </a:r>
            <a:endParaRPr lang="de-DE" sz="1200" dirty="0"/>
          </a:p>
          <a:p>
            <a:pPr marL="285750" indent="-285750" fontAlgn="auto">
              <a:spcBef>
                <a:spcPts val="0"/>
              </a:spcBef>
              <a:spcAft>
                <a:spcPts val="0"/>
              </a:spcAft>
              <a:buFont typeface="Arial" pitchFamily="34" charset="0"/>
              <a:buChar char="•"/>
              <a:defRPr/>
            </a:pPr>
            <a:endParaRPr lang="en-US" sz="1100" dirty="0"/>
          </a:p>
        </p:txBody>
      </p:sp>
      <p:sp>
        <p:nvSpPr>
          <p:cNvPr id="63" name="Rounded Rectangle 62"/>
          <p:cNvSpPr/>
          <p:nvPr/>
        </p:nvSpPr>
        <p:spPr>
          <a:xfrm>
            <a:off x="906587" y="3974056"/>
            <a:ext cx="1217141" cy="1106488"/>
          </a:xfrm>
          <a:prstGeom prst="roundRect">
            <a:avLst>
              <a:gd name="adj" fmla="val 7718"/>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err="1"/>
              <a:t>Inventory</a:t>
            </a:r>
            <a:r>
              <a:rPr lang="de-DE" sz="1600" b="1" dirty="0"/>
              <a:t> </a:t>
            </a:r>
            <a:r>
              <a:rPr lang="de-DE" sz="1600" b="1" dirty="0" smtClean="0"/>
              <a:t>Year</a:t>
            </a:r>
            <a:endParaRPr lang="de-DE" sz="1100" b="1" dirty="0"/>
          </a:p>
        </p:txBody>
      </p:sp>
      <p:sp>
        <p:nvSpPr>
          <p:cNvPr id="64" name="Rounded Rectangle 63"/>
          <p:cNvSpPr/>
          <p:nvPr/>
        </p:nvSpPr>
        <p:spPr>
          <a:xfrm>
            <a:off x="2299788" y="1779905"/>
            <a:ext cx="3147465" cy="140017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400" b="1" dirty="0" err="1"/>
              <a:t>Municipal</a:t>
            </a:r>
            <a:r>
              <a:rPr lang="de-DE" sz="1400" b="1" dirty="0"/>
              <a:t> </a:t>
            </a:r>
            <a:r>
              <a:rPr lang="de-DE" sz="1400" b="1" dirty="0" err="1"/>
              <a:t>Adminstration</a:t>
            </a:r>
            <a:r>
              <a:rPr lang="de-DE" sz="1400" b="1" dirty="0"/>
              <a:t> Information </a:t>
            </a:r>
            <a:r>
              <a:rPr lang="de-DE" sz="1400" b="1" dirty="0" err="1"/>
              <a:t>as</a:t>
            </a:r>
            <a:r>
              <a:rPr lang="de-DE" sz="1400" b="1" dirty="0"/>
              <a:t> </a:t>
            </a:r>
            <a:r>
              <a:rPr lang="de-DE" sz="1400" b="1" dirty="0" err="1"/>
              <a:t>of</a:t>
            </a:r>
            <a:r>
              <a:rPr lang="de-DE" sz="1400" b="1" dirty="0"/>
              <a:t> </a:t>
            </a:r>
            <a:r>
              <a:rPr lang="de-DE" sz="1400" b="1" dirty="0" err="1"/>
              <a:t>inventory</a:t>
            </a:r>
            <a:r>
              <a:rPr lang="de-DE" sz="1400" b="1" dirty="0"/>
              <a:t> </a:t>
            </a:r>
            <a:r>
              <a:rPr lang="de-DE" sz="1400" b="1" dirty="0" err="1"/>
              <a:t>year</a:t>
            </a:r>
            <a:endParaRPr lang="de-DE" sz="1400" b="1" dirty="0"/>
          </a:p>
          <a:p>
            <a:pPr marL="171450" indent="-171450" fontAlgn="auto">
              <a:spcBef>
                <a:spcPts val="0"/>
              </a:spcBef>
              <a:spcAft>
                <a:spcPts val="0"/>
              </a:spcAft>
              <a:buFont typeface="Arial" pitchFamily="34" charset="0"/>
              <a:buChar char="•"/>
              <a:defRPr/>
            </a:pPr>
            <a:r>
              <a:rPr lang="en-US" sz="1050" dirty="0"/>
              <a:t>Number of Employees*</a:t>
            </a:r>
          </a:p>
          <a:p>
            <a:pPr marL="171450" indent="-171450" fontAlgn="auto">
              <a:spcBef>
                <a:spcPts val="0"/>
              </a:spcBef>
              <a:spcAft>
                <a:spcPts val="0"/>
              </a:spcAft>
              <a:buFont typeface="Arial" pitchFamily="34" charset="0"/>
              <a:buChar char="•"/>
              <a:defRPr/>
            </a:pPr>
            <a:r>
              <a:rPr lang="en-US" sz="1050" dirty="0"/>
              <a:t>Budget of local government for inventory year (USD)*</a:t>
            </a:r>
          </a:p>
          <a:p>
            <a:pPr marL="171450" indent="-171450" fontAlgn="auto">
              <a:spcBef>
                <a:spcPts val="0"/>
              </a:spcBef>
              <a:spcAft>
                <a:spcPts val="0"/>
              </a:spcAft>
              <a:buFont typeface="Arial" pitchFamily="34" charset="0"/>
              <a:buChar char="•"/>
              <a:defRPr/>
            </a:pPr>
            <a:r>
              <a:rPr lang="en-US" sz="1050" dirty="0"/>
              <a:t>Municipal Administration Energy Consumption (MJ</a:t>
            </a:r>
            <a:r>
              <a:rPr lang="en-US" sz="1050" dirty="0" smtClean="0"/>
              <a:t>)*</a:t>
            </a:r>
            <a:endParaRPr lang="en-US" sz="1050" dirty="0"/>
          </a:p>
        </p:txBody>
      </p:sp>
      <p:sp>
        <p:nvSpPr>
          <p:cNvPr id="65" name="Rounded Rectangle 64"/>
          <p:cNvSpPr/>
          <p:nvPr/>
        </p:nvSpPr>
        <p:spPr>
          <a:xfrm>
            <a:off x="2299788" y="5149082"/>
            <a:ext cx="3119091" cy="1068362"/>
          </a:xfrm>
          <a:prstGeom prst="roundRect">
            <a:avLst>
              <a:gd name="adj" fmla="val 1327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400" b="1" dirty="0" smtClean="0"/>
              <a:t>Technical </a:t>
            </a:r>
            <a:r>
              <a:rPr lang="de-DE" sz="1400" b="1" dirty="0" err="1" smtClean="0"/>
              <a:t>details</a:t>
            </a:r>
            <a:endParaRPr lang="de-DE" sz="1400" b="1" dirty="0"/>
          </a:p>
          <a:p>
            <a:pPr marL="171450" indent="-171450" fontAlgn="auto">
              <a:spcBef>
                <a:spcPts val="0"/>
              </a:spcBef>
              <a:spcAft>
                <a:spcPts val="0"/>
              </a:spcAft>
              <a:buFont typeface="Arial" pitchFamily="34" charset="0"/>
              <a:buChar char="•"/>
              <a:defRPr/>
            </a:pPr>
            <a:r>
              <a:rPr lang="de-DE" sz="1200" dirty="0" smtClean="0"/>
              <a:t>Tool </a:t>
            </a:r>
            <a:r>
              <a:rPr lang="de-DE" sz="1200" dirty="0" err="1" smtClean="0"/>
              <a:t>used</a:t>
            </a:r>
            <a:endParaRPr lang="de-DE" sz="1200" dirty="0" smtClean="0"/>
          </a:p>
          <a:p>
            <a:pPr marL="171450" indent="-171450" fontAlgn="auto">
              <a:spcBef>
                <a:spcPts val="0"/>
              </a:spcBef>
              <a:spcAft>
                <a:spcPts val="0"/>
              </a:spcAft>
              <a:buFont typeface="Arial" pitchFamily="34" charset="0"/>
              <a:buChar char="•"/>
              <a:defRPr/>
            </a:pPr>
            <a:r>
              <a:rPr lang="de-DE" sz="1200" dirty="0" smtClean="0"/>
              <a:t>Name </a:t>
            </a:r>
            <a:r>
              <a:rPr lang="de-DE" sz="1200" dirty="0" err="1" smtClean="0"/>
              <a:t>experts</a:t>
            </a:r>
            <a:endParaRPr lang="de-DE" sz="1200" dirty="0" smtClean="0"/>
          </a:p>
          <a:p>
            <a:pPr marL="171450" indent="-171450" fontAlgn="auto">
              <a:spcBef>
                <a:spcPts val="0"/>
              </a:spcBef>
              <a:spcAft>
                <a:spcPts val="0"/>
              </a:spcAft>
              <a:buFont typeface="Arial" pitchFamily="34" charset="0"/>
              <a:buChar char="•"/>
              <a:defRPr/>
            </a:pPr>
            <a:r>
              <a:rPr lang="de-DE" sz="1200" dirty="0" err="1" smtClean="0"/>
              <a:t>Inventory</a:t>
            </a:r>
            <a:r>
              <a:rPr lang="de-DE" sz="1200" dirty="0" smtClean="0"/>
              <a:t> </a:t>
            </a:r>
            <a:r>
              <a:rPr lang="de-DE" sz="1200" dirty="0" err="1" smtClean="0"/>
              <a:t>verified</a:t>
            </a:r>
            <a:r>
              <a:rPr lang="de-DE" sz="1200" dirty="0" smtClean="0"/>
              <a:t>?</a:t>
            </a:r>
            <a:endParaRPr lang="en-US" sz="1200" dirty="0"/>
          </a:p>
        </p:txBody>
      </p:sp>
      <p:sp>
        <p:nvSpPr>
          <p:cNvPr id="67" name="Rounded Rectangle 66"/>
          <p:cNvSpPr/>
          <p:nvPr/>
        </p:nvSpPr>
        <p:spPr>
          <a:xfrm>
            <a:off x="5713524" y="1779905"/>
            <a:ext cx="2786959" cy="142716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400" b="1" dirty="0"/>
              <a:t>Emission </a:t>
            </a:r>
            <a:r>
              <a:rPr lang="de-DE" sz="1400" b="1" dirty="0" err="1"/>
              <a:t>sectors</a:t>
            </a:r>
            <a:r>
              <a:rPr lang="de-DE" sz="1400" b="1" dirty="0"/>
              <a:t> (</a:t>
            </a:r>
            <a:r>
              <a:rPr lang="de-DE" sz="1400" b="1" dirty="0" err="1"/>
              <a:t>government</a:t>
            </a:r>
            <a:r>
              <a:rPr lang="de-DE" sz="1400" b="1" dirty="0"/>
              <a:t>)</a:t>
            </a:r>
          </a:p>
          <a:p>
            <a:pPr marL="171450" indent="-171450" fontAlgn="auto">
              <a:spcBef>
                <a:spcPts val="0"/>
              </a:spcBef>
              <a:spcAft>
                <a:spcPts val="0"/>
              </a:spcAft>
              <a:buFont typeface="Arial" pitchFamily="34" charset="0"/>
              <a:buChar char="•"/>
              <a:defRPr/>
            </a:pPr>
            <a:r>
              <a:rPr lang="fr-CH" sz="1100" dirty="0"/>
              <a:t>Buildings</a:t>
            </a:r>
          </a:p>
          <a:p>
            <a:pPr marL="171450" indent="-171450" fontAlgn="auto">
              <a:spcBef>
                <a:spcPts val="0"/>
              </a:spcBef>
              <a:spcAft>
                <a:spcPts val="0"/>
              </a:spcAft>
              <a:buFont typeface="Arial" pitchFamily="34" charset="0"/>
              <a:buChar char="•"/>
              <a:defRPr/>
            </a:pPr>
            <a:r>
              <a:rPr lang="fr-CH" sz="1100" dirty="0" err="1"/>
              <a:t>Facilities</a:t>
            </a:r>
            <a:endParaRPr lang="fr-CH" sz="1100" dirty="0"/>
          </a:p>
          <a:p>
            <a:pPr marL="171450" indent="-171450" fontAlgn="auto">
              <a:spcBef>
                <a:spcPts val="0"/>
              </a:spcBef>
              <a:spcAft>
                <a:spcPts val="0"/>
              </a:spcAft>
              <a:buFont typeface="Arial" pitchFamily="34" charset="0"/>
              <a:buChar char="•"/>
              <a:defRPr/>
            </a:pPr>
            <a:r>
              <a:rPr lang="fr-CH" sz="1100" dirty="0"/>
              <a:t>Transport</a:t>
            </a:r>
          </a:p>
          <a:p>
            <a:pPr marL="171450" indent="-171450" fontAlgn="auto">
              <a:spcBef>
                <a:spcPts val="0"/>
              </a:spcBef>
              <a:spcAft>
                <a:spcPts val="0"/>
              </a:spcAft>
              <a:buFont typeface="Arial" pitchFamily="34" charset="0"/>
              <a:buChar char="•"/>
              <a:defRPr/>
            </a:pPr>
            <a:r>
              <a:rPr lang="fr-CH" sz="1100" dirty="0" err="1"/>
              <a:t>Waste</a:t>
            </a:r>
            <a:endParaRPr lang="fr-CH" sz="1100" dirty="0"/>
          </a:p>
          <a:p>
            <a:pPr marL="171450" indent="-171450" fontAlgn="auto">
              <a:spcBef>
                <a:spcPts val="0"/>
              </a:spcBef>
              <a:spcAft>
                <a:spcPts val="0"/>
              </a:spcAft>
              <a:buFont typeface="Arial" pitchFamily="34" charset="0"/>
              <a:buChar char="•"/>
              <a:defRPr/>
            </a:pPr>
            <a:r>
              <a:rPr lang="fr-CH" sz="1100" dirty="0" err="1"/>
              <a:t>Other</a:t>
            </a:r>
            <a:r>
              <a:rPr lang="fr-CH" sz="1100" dirty="0"/>
              <a:t> </a:t>
            </a:r>
            <a:r>
              <a:rPr lang="fr-CH" sz="1100" dirty="0" smtClean="0"/>
              <a:t>Emissions</a:t>
            </a:r>
            <a:endParaRPr lang="en-US" sz="1100" dirty="0"/>
          </a:p>
        </p:txBody>
      </p:sp>
      <p:sp>
        <p:nvSpPr>
          <p:cNvPr id="74" name="Rounded Rectangle 73"/>
          <p:cNvSpPr/>
          <p:nvPr/>
        </p:nvSpPr>
        <p:spPr>
          <a:xfrm>
            <a:off x="2321618" y="3356882"/>
            <a:ext cx="3124395" cy="949325"/>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400" b="1" dirty="0"/>
              <a:t>Community </a:t>
            </a:r>
            <a:r>
              <a:rPr lang="de-DE" sz="1400" b="1" dirty="0" err="1"/>
              <a:t>information</a:t>
            </a:r>
            <a:r>
              <a:rPr lang="de-DE" sz="1400" b="1" dirty="0"/>
              <a:t> </a:t>
            </a:r>
            <a:r>
              <a:rPr lang="de-DE" sz="1400" b="1" dirty="0" err="1"/>
              <a:t>as</a:t>
            </a:r>
            <a:r>
              <a:rPr lang="de-DE" sz="1400" b="1" dirty="0"/>
              <a:t> </a:t>
            </a:r>
            <a:r>
              <a:rPr lang="de-DE" sz="1400" b="1" dirty="0" err="1"/>
              <a:t>of</a:t>
            </a:r>
            <a:r>
              <a:rPr lang="de-DE" sz="1400" b="1" dirty="0"/>
              <a:t> </a:t>
            </a:r>
            <a:r>
              <a:rPr lang="de-DE" sz="1400" b="1" dirty="0" err="1"/>
              <a:t>inventory</a:t>
            </a:r>
            <a:r>
              <a:rPr lang="de-DE" sz="1400" b="1" dirty="0"/>
              <a:t> </a:t>
            </a:r>
            <a:r>
              <a:rPr lang="de-DE" sz="1400" b="1" dirty="0" err="1"/>
              <a:t>year</a:t>
            </a:r>
            <a:endParaRPr lang="de-DE" sz="1100" b="1" dirty="0"/>
          </a:p>
          <a:p>
            <a:pPr marL="171450" indent="-171450" fontAlgn="auto">
              <a:spcBef>
                <a:spcPts val="0"/>
              </a:spcBef>
              <a:spcAft>
                <a:spcPts val="0"/>
              </a:spcAft>
              <a:buFont typeface="Arial" pitchFamily="34" charset="0"/>
              <a:buChar char="•"/>
              <a:defRPr/>
            </a:pPr>
            <a:r>
              <a:rPr lang="fr-CH" sz="1100" dirty="0"/>
              <a:t>Population</a:t>
            </a:r>
          </a:p>
          <a:p>
            <a:pPr marL="171450" indent="-171450" fontAlgn="auto">
              <a:spcBef>
                <a:spcPts val="0"/>
              </a:spcBef>
              <a:spcAft>
                <a:spcPts val="0"/>
              </a:spcAft>
              <a:buFont typeface="Arial" pitchFamily="34" charset="0"/>
              <a:buChar char="•"/>
              <a:defRPr/>
            </a:pPr>
            <a:r>
              <a:rPr lang="fr-CH" sz="1100" dirty="0" err="1"/>
              <a:t>Community</a:t>
            </a:r>
            <a:r>
              <a:rPr lang="fr-CH" sz="1100" dirty="0"/>
              <a:t> </a:t>
            </a:r>
            <a:r>
              <a:rPr lang="fr-CH" sz="1100" dirty="0" smtClean="0"/>
              <a:t>GDP</a:t>
            </a:r>
          </a:p>
        </p:txBody>
      </p:sp>
      <p:sp>
        <p:nvSpPr>
          <p:cNvPr id="13" name="Rounded Rectangle 12"/>
          <p:cNvSpPr/>
          <p:nvPr/>
        </p:nvSpPr>
        <p:spPr>
          <a:xfrm>
            <a:off x="5702921" y="5290754"/>
            <a:ext cx="2808166" cy="37306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de-DE" sz="1400" b="1" dirty="0" err="1" smtClean="0"/>
              <a:t>Document</a:t>
            </a:r>
            <a:r>
              <a:rPr lang="de-DE" sz="1400" b="1" dirty="0" smtClean="0"/>
              <a:t> Upload</a:t>
            </a:r>
            <a:endParaRPr lang="de-DE" sz="1400" b="1" dirty="0"/>
          </a:p>
        </p:txBody>
      </p:sp>
      <p:sp>
        <p:nvSpPr>
          <p:cNvPr id="14" name="Rounded Rectangle 13"/>
          <p:cNvSpPr/>
          <p:nvPr/>
        </p:nvSpPr>
        <p:spPr>
          <a:xfrm>
            <a:off x="2313974" y="4594079"/>
            <a:ext cx="3119091" cy="37306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de-DE" sz="1400" b="1" dirty="0" err="1" smtClean="0"/>
              <a:t>CoM</a:t>
            </a:r>
            <a:r>
              <a:rPr lang="de-DE" sz="1400" b="1" dirty="0" smtClean="0"/>
              <a:t> </a:t>
            </a:r>
            <a:r>
              <a:rPr lang="de-DE" sz="1400" b="1" dirty="0" err="1" smtClean="0"/>
              <a:t>and</a:t>
            </a:r>
            <a:r>
              <a:rPr lang="de-DE" sz="1400" b="1" dirty="0" smtClean="0"/>
              <a:t> GPC </a:t>
            </a:r>
            <a:r>
              <a:rPr lang="de-DE" sz="1400" b="1" dirty="0" err="1" smtClean="0"/>
              <a:t>accepted</a:t>
            </a:r>
            <a:endParaRPr lang="de-DE" sz="1400" b="1" dirty="0"/>
          </a:p>
        </p:txBody>
      </p:sp>
    </p:spTree>
    <p:extLst>
      <p:ext uri="{BB962C8B-B14F-4D97-AF65-F5344CB8AC3E}">
        <p14:creationId xmlns:p14="http://schemas.microsoft.com/office/powerpoint/2010/main" val="136379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0" grpId="0" animBg="1"/>
      <p:bldP spid="56" grpId="0" animBg="1"/>
      <p:bldP spid="60" grpId="0" animBg="1"/>
      <p:bldP spid="63" grpId="0" animBg="1"/>
      <p:bldP spid="64" grpId="0" animBg="1"/>
      <p:bldP spid="65" grpId="0" animBg="1"/>
      <p:bldP spid="67" grpId="0" animBg="1"/>
      <p:bldP spid="74"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ubrik 4"/>
          <p:cNvSpPr>
            <a:spLocks noGrp="1"/>
          </p:cNvSpPr>
          <p:nvPr>
            <p:ph type="title"/>
          </p:nvPr>
        </p:nvSpPr>
        <p:spPr/>
        <p:txBody>
          <a:bodyPr/>
          <a:lstStyle/>
          <a:p>
            <a:pPr eaLnBrk="1" hangingPunct="1"/>
            <a:r>
              <a:rPr lang="sv-SE" sz="3200" b="1" dirty="0" err="1" smtClean="0"/>
              <a:t>Technical</a:t>
            </a:r>
            <a:r>
              <a:rPr lang="sv-SE" sz="3200" b="1" dirty="0" smtClean="0"/>
              <a:t> </a:t>
            </a:r>
            <a:r>
              <a:rPr lang="sv-SE" sz="3200" b="1" dirty="0" err="1" smtClean="0"/>
              <a:t>webinar</a:t>
            </a:r>
            <a:r>
              <a:rPr lang="sv-SE" sz="3200" b="1" dirty="0" smtClean="0"/>
              <a:t> for WWF and ICLEI Offices</a:t>
            </a:r>
          </a:p>
        </p:txBody>
      </p:sp>
      <p:sp>
        <p:nvSpPr>
          <p:cNvPr id="2051" name="Platshållare för innehåll 7"/>
          <p:cNvSpPr>
            <a:spLocks noGrp="1"/>
          </p:cNvSpPr>
          <p:nvPr>
            <p:ph idx="1"/>
          </p:nvPr>
        </p:nvSpPr>
        <p:spPr>
          <a:xfrm>
            <a:off x="511175" y="1412875"/>
            <a:ext cx="8229600" cy="4525963"/>
          </a:xfrm>
        </p:spPr>
        <p:txBody>
          <a:bodyPr/>
          <a:lstStyle/>
          <a:p>
            <a:pPr marL="0" indent="0" eaLnBrk="1" hangingPunct="1">
              <a:buFont typeface="Arial" charset="0"/>
              <a:buNone/>
            </a:pPr>
            <a:r>
              <a:rPr lang="en-US" sz="2400" dirty="0" smtClean="0"/>
              <a:t> </a:t>
            </a:r>
            <a:r>
              <a:rPr lang="sv-SE" sz="2400" dirty="0" smtClean="0"/>
              <a:t>Presenters:</a:t>
            </a:r>
          </a:p>
          <a:p>
            <a:pPr marL="0" indent="0" eaLnBrk="1" hangingPunct="1">
              <a:buFont typeface="Arial" charset="0"/>
              <a:buNone/>
            </a:pPr>
            <a:endParaRPr lang="sv-SE" sz="2400" dirty="0" smtClean="0"/>
          </a:p>
          <a:p>
            <a:pPr marL="0" indent="0" eaLnBrk="1" hangingPunct="1">
              <a:buFont typeface="Arial" charset="0"/>
              <a:buNone/>
            </a:pPr>
            <a:r>
              <a:rPr lang="sv-SE" sz="2400" dirty="0" smtClean="0"/>
              <a:t>Carina </a:t>
            </a:r>
            <a:r>
              <a:rPr lang="sv-SE" sz="2400" dirty="0" err="1" smtClean="0"/>
              <a:t>Borgstrom</a:t>
            </a:r>
            <a:r>
              <a:rPr lang="sv-SE" sz="2400" dirty="0" smtClean="0"/>
              <a:t> Hansson, PhD</a:t>
            </a:r>
          </a:p>
          <a:p>
            <a:pPr marL="0" indent="0" eaLnBrk="1" hangingPunct="1">
              <a:buFont typeface="Arial" charset="0"/>
              <a:buNone/>
            </a:pPr>
            <a:r>
              <a:rPr lang="sv-SE" sz="2400" dirty="0" smtClean="0"/>
              <a:t>WWF Earth </a:t>
            </a:r>
            <a:r>
              <a:rPr lang="sv-SE" sz="2400" dirty="0" err="1" smtClean="0"/>
              <a:t>Hour</a:t>
            </a:r>
            <a:r>
              <a:rPr lang="sv-SE" sz="2400" dirty="0" smtClean="0"/>
              <a:t> City Challenge team</a:t>
            </a:r>
          </a:p>
          <a:p>
            <a:pPr marL="0" indent="0" eaLnBrk="1" hangingPunct="1">
              <a:buFont typeface="Arial" charset="0"/>
              <a:buNone/>
            </a:pPr>
            <a:endParaRPr lang="sv-SE" sz="2400" dirty="0" smtClean="0"/>
          </a:p>
          <a:p>
            <a:pPr marL="0" indent="0" eaLnBrk="1" hangingPunct="1">
              <a:buFont typeface="Arial" charset="0"/>
              <a:buNone/>
            </a:pPr>
            <a:r>
              <a:rPr lang="sv-SE" sz="2400" dirty="0" smtClean="0"/>
              <a:t>Lucas de </a:t>
            </a:r>
            <a:r>
              <a:rPr lang="sv-SE" sz="2400" dirty="0" err="1" smtClean="0"/>
              <a:t>Moncuit</a:t>
            </a:r>
            <a:r>
              <a:rPr lang="sv-SE" sz="2400" dirty="0" smtClean="0"/>
              <a:t>,</a:t>
            </a:r>
          </a:p>
          <a:p>
            <a:pPr marL="0" indent="0" eaLnBrk="1" hangingPunct="1">
              <a:buFont typeface="Arial" charset="0"/>
              <a:buNone/>
            </a:pPr>
            <a:r>
              <a:rPr lang="en-US" sz="2400" dirty="0" smtClean="0"/>
              <a:t>Cities Climate Center</a:t>
            </a:r>
          </a:p>
          <a:p>
            <a:pPr marL="0" indent="0" eaLnBrk="1" hangingPunct="1">
              <a:buFont typeface="Arial" charset="0"/>
              <a:buNone/>
            </a:pPr>
            <a:r>
              <a:rPr lang="en-US" sz="2400" dirty="0" smtClean="0"/>
              <a:t>ICLEI-Local Governments for Sustainability</a:t>
            </a:r>
          </a:p>
        </p:txBody>
      </p:sp>
      <p:pic>
        <p:nvPicPr>
          <p:cNvPr id="20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597525"/>
            <a:ext cx="903605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306537"/>
            <a:ext cx="1203102" cy="17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3"/>
          <p:cNvPicPr>
            <a:picLocks noChangeAspect="1"/>
          </p:cNvPicPr>
          <p:nvPr/>
        </p:nvPicPr>
        <p:blipFill>
          <a:blip r:embed="rId4">
            <a:extLst>
              <a:ext uri="{28A0092B-C50C-407E-A947-70E740481C1C}">
                <a14:useLocalDpi xmlns:a14="http://schemas.microsoft.com/office/drawing/2010/main" val="0"/>
              </a:ext>
            </a:extLst>
          </a:blip>
          <a:srcRect l="30482" t="19431" r="31378" b="8028"/>
          <a:stretch>
            <a:fillRect/>
          </a:stretch>
        </p:blipFill>
        <p:spPr bwMode="auto">
          <a:xfrm>
            <a:off x="6804248" y="3457344"/>
            <a:ext cx="1327398" cy="168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971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de-DE" dirty="0" smtClean="0"/>
              <a:t>Action</a:t>
            </a:r>
            <a:endParaRPr lang="en-US" dirty="0" smtClean="0"/>
          </a:p>
        </p:txBody>
      </p:sp>
      <p:sp>
        <p:nvSpPr>
          <p:cNvPr id="5" name="Rounded Rectangle 4"/>
          <p:cNvSpPr/>
          <p:nvPr/>
        </p:nvSpPr>
        <p:spPr>
          <a:xfrm>
            <a:off x="439738" y="1524000"/>
            <a:ext cx="8310562" cy="5105400"/>
          </a:xfrm>
          <a:prstGeom prst="roundRect">
            <a:avLst>
              <a:gd name="adj" fmla="val 3064"/>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de-DE" b="1" dirty="0" smtClean="0"/>
              <a:t>ACTION TITLE</a:t>
            </a:r>
            <a:endParaRPr lang="en-US" b="1" dirty="0"/>
          </a:p>
        </p:txBody>
      </p:sp>
      <p:sp>
        <p:nvSpPr>
          <p:cNvPr id="50" name="Rounded Rectangle 49"/>
          <p:cNvSpPr/>
          <p:nvPr/>
        </p:nvSpPr>
        <p:spPr>
          <a:xfrm>
            <a:off x="690562" y="2023382"/>
            <a:ext cx="3014663" cy="1963737"/>
          </a:xfrm>
          <a:prstGeom prst="roundRect">
            <a:avLst>
              <a:gd name="adj" fmla="val 878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err="1"/>
              <a:t>Types</a:t>
            </a:r>
            <a:endParaRPr lang="de-DE" sz="1000" b="1" dirty="0"/>
          </a:p>
          <a:p>
            <a:pPr marL="171450" indent="-171450" fontAlgn="auto">
              <a:spcBef>
                <a:spcPts val="0"/>
              </a:spcBef>
              <a:spcAft>
                <a:spcPts val="0"/>
              </a:spcAft>
              <a:buFont typeface="Arial" pitchFamily="34" charset="0"/>
              <a:buChar char="•"/>
              <a:defRPr/>
            </a:pPr>
            <a:r>
              <a:rPr lang="en-US" sz="1100" dirty="0"/>
              <a:t>Policy-Strategies-Action Plans</a:t>
            </a:r>
          </a:p>
          <a:p>
            <a:pPr marL="171450" indent="-171450" fontAlgn="auto">
              <a:spcBef>
                <a:spcPts val="0"/>
              </a:spcBef>
              <a:spcAft>
                <a:spcPts val="0"/>
              </a:spcAft>
              <a:buFont typeface="Arial" pitchFamily="34" charset="0"/>
              <a:buChar char="•"/>
              <a:defRPr/>
            </a:pPr>
            <a:r>
              <a:rPr lang="en-US" sz="1100" dirty="0"/>
              <a:t>Regulatory</a:t>
            </a:r>
          </a:p>
          <a:p>
            <a:pPr marL="171450" indent="-171450" fontAlgn="auto">
              <a:spcBef>
                <a:spcPts val="0"/>
              </a:spcBef>
              <a:spcAft>
                <a:spcPts val="0"/>
              </a:spcAft>
              <a:buFont typeface="Arial" pitchFamily="34" charset="0"/>
              <a:buChar char="•"/>
              <a:defRPr/>
            </a:pPr>
            <a:r>
              <a:rPr lang="en-US" sz="1100" dirty="0"/>
              <a:t>Technical-Technological</a:t>
            </a:r>
          </a:p>
          <a:p>
            <a:pPr marL="171450" indent="-171450" fontAlgn="auto">
              <a:spcBef>
                <a:spcPts val="0"/>
              </a:spcBef>
              <a:spcAft>
                <a:spcPts val="0"/>
              </a:spcAft>
              <a:buFont typeface="Arial" pitchFamily="34" charset="0"/>
              <a:buChar char="•"/>
              <a:defRPr/>
            </a:pPr>
            <a:r>
              <a:rPr lang="en-US" sz="1100" dirty="0"/>
              <a:t>Fiscal-Financial-Procurement</a:t>
            </a:r>
          </a:p>
          <a:p>
            <a:pPr marL="171450" indent="-171450" fontAlgn="auto">
              <a:spcBef>
                <a:spcPts val="0"/>
              </a:spcBef>
              <a:spcAft>
                <a:spcPts val="0"/>
              </a:spcAft>
              <a:buFont typeface="Arial" pitchFamily="34" charset="0"/>
              <a:buChar char="•"/>
              <a:defRPr/>
            </a:pPr>
            <a:r>
              <a:rPr lang="en-US" sz="1100" dirty="0"/>
              <a:t>Organizational-Governance</a:t>
            </a:r>
          </a:p>
          <a:p>
            <a:pPr marL="171450" indent="-171450" fontAlgn="auto">
              <a:spcBef>
                <a:spcPts val="0"/>
              </a:spcBef>
              <a:spcAft>
                <a:spcPts val="0"/>
              </a:spcAft>
              <a:buFont typeface="Arial" pitchFamily="34" charset="0"/>
              <a:buChar char="•"/>
              <a:defRPr/>
            </a:pPr>
            <a:r>
              <a:rPr lang="en-US" sz="1100" dirty="0"/>
              <a:t>Education-Awareness Raising</a:t>
            </a:r>
          </a:p>
          <a:p>
            <a:pPr marL="171450" indent="-171450" fontAlgn="auto">
              <a:spcBef>
                <a:spcPts val="0"/>
              </a:spcBef>
              <a:spcAft>
                <a:spcPts val="0"/>
              </a:spcAft>
              <a:buFont typeface="Arial" pitchFamily="34" charset="0"/>
              <a:buChar char="•"/>
              <a:defRPr/>
            </a:pPr>
            <a:r>
              <a:rPr lang="en-US" sz="1100" dirty="0"/>
              <a:t>Assessment-Research</a:t>
            </a:r>
          </a:p>
          <a:p>
            <a:pPr marL="171450" indent="-171450" fontAlgn="auto">
              <a:spcBef>
                <a:spcPts val="0"/>
              </a:spcBef>
              <a:spcAft>
                <a:spcPts val="0"/>
              </a:spcAft>
              <a:buFont typeface="Arial" pitchFamily="34" charset="0"/>
              <a:buChar char="•"/>
              <a:defRPr/>
            </a:pPr>
            <a:r>
              <a:rPr lang="en-US" sz="1100" dirty="0"/>
              <a:t>Public Participation- Stakeholder engagement</a:t>
            </a:r>
          </a:p>
          <a:p>
            <a:pPr algn="ctr" fontAlgn="auto">
              <a:spcBef>
                <a:spcPts val="0"/>
              </a:spcBef>
              <a:spcAft>
                <a:spcPts val="0"/>
              </a:spcAft>
              <a:defRPr/>
            </a:pPr>
            <a:endParaRPr lang="en-US" sz="500" dirty="0"/>
          </a:p>
        </p:txBody>
      </p:sp>
      <p:sp>
        <p:nvSpPr>
          <p:cNvPr id="56" name="Rounded Rectangle 55"/>
          <p:cNvSpPr/>
          <p:nvPr/>
        </p:nvSpPr>
        <p:spPr>
          <a:xfrm>
            <a:off x="6084168" y="2881313"/>
            <a:ext cx="2326407" cy="798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de-DE" sz="1400" b="1" dirty="0" err="1"/>
              <a:t>Achievements</a:t>
            </a:r>
            <a:endParaRPr lang="de-DE" sz="1400" b="1" dirty="0"/>
          </a:p>
          <a:p>
            <a:pPr marL="285750" indent="-285750" fontAlgn="auto">
              <a:spcBef>
                <a:spcPts val="0"/>
              </a:spcBef>
              <a:spcAft>
                <a:spcPts val="0"/>
              </a:spcAft>
              <a:buFont typeface="Arial" pitchFamily="34" charset="0"/>
              <a:buChar char="•"/>
              <a:defRPr/>
            </a:pPr>
            <a:r>
              <a:rPr lang="de-DE" sz="1200" dirty="0"/>
              <a:t>tCO2</a:t>
            </a:r>
          </a:p>
          <a:p>
            <a:pPr marL="285750" indent="-285750" fontAlgn="auto">
              <a:spcBef>
                <a:spcPts val="0"/>
              </a:spcBef>
              <a:spcAft>
                <a:spcPts val="0"/>
              </a:spcAft>
              <a:buFont typeface="Arial" pitchFamily="34" charset="0"/>
              <a:buChar char="•"/>
              <a:defRPr/>
            </a:pPr>
            <a:r>
              <a:rPr lang="de-DE" sz="1200" dirty="0" err="1"/>
              <a:t>Mwh</a:t>
            </a:r>
            <a:endParaRPr lang="en-US" sz="1200" dirty="0"/>
          </a:p>
        </p:txBody>
      </p:sp>
      <p:sp>
        <p:nvSpPr>
          <p:cNvPr id="59" name="Rounded Rectangle 58"/>
          <p:cNvSpPr/>
          <p:nvPr/>
        </p:nvSpPr>
        <p:spPr>
          <a:xfrm>
            <a:off x="3738562" y="5110163"/>
            <a:ext cx="2345955" cy="1316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400" b="1" dirty="0"/>
              <a:t>Status</a:t>
            </a:r>
            <a:endParaRPr lang="de-DE" sz="1050" b="1" dirty="0"/>
          </a:p>
          <a:p>
            <a:pPr marL="171450" indent="-171450" fontAlgn="auto">
              <a:spcBef>
                <a:spcPts val="0"/>
              </a:spcBef>
              <a:spcAft>
                <a:spcPts val="0"/>
              </a:spcAft>
              <a:buFont typeface="Arial" pitchFamily="34" charset="0"/>
              <a:buChar char="•"/>
              <a:defRPr/>
            </a:pPr>
            <a:r>
              <a:rPr lang="en-US" sz="1050" dirty="0"/>
              <a:t>Completed</a:t>
            </a:r>
          </a:p>
          <a:p>
            <a:pPr marL="171450" indent="-171450" fontAlgn="auto">
              <a:spcBef>
                <a:spcPts val="0"/>
              </a:spcBef>
              <a:spcAft>
                <a:spcPts val="0"/>
              </a:spcAft>
              <a:buFont typeface="Arial" pitchFamily="34" charset="0"/>
              <a:buChar char="•"/>
              <a:defRPr/>
            </a:pPr>
            <a:r>
              <a:rPr lang="en-US" sz="1050" dirty="0"/>
              <a:t>in progress</a:t>
            </a:r>
          </a:p>
          <a:p>
            <a:pPr marL="171450" indent="-171450" fontAlgn="auto">
              <a:spcBef>
                <a:spcPts val="0"/>
              </a:spcBef>
              <a:spcAft>
                <a:spcPts val="0"/>
              </a:spcAft>
              <a:buFont typeface="Arial" pitchFamily="34" charset="0"/>
              <a:buChar char="•"/>
              <a:defRPr/>
            </a:pPr>
            <a:r>
              <a:rPr lang="en-US" sz="1050" dirty="0"/>
              <a:t>looking for funding</a:t>
            </a:r>
          </a:p>
          <a:p>
            <a:pPr fontAlgn="auto">
              <a:spcBef>
                <a:spcPts val="0"/>
              </a:spcBef>
              <a:spcAft>
                <a:spcPts val="0"/>
              </a:spcAft>
              <a:defRPr/>
            </a:pPr>
            <a:endParaRPr lang="en-US" sz="1050" dirty="0"/>
          </a:p>
        </p:txBody>
      </p:sp>
      <p:sp>
        <p:nvSpPr>
          <p:cNvPr id="60" name="Rounded Rectangle 59"/>
          <p:cNvSpPr/>
          <p:nvPr/>
        </p:nvSpPr>
        <p:spPr>
          <a:xfrm>
            <a:off x="6084168" y="3679825"/>
            <a:ext cx="2341036" cy="814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de-DE" sz="1400" b="1" dirty="0" err="1"/>
              <a:t>Finance</a:t>
            </a:r>
            <a:endParaRPr lang="de-DE" sz="1400" b="1" dirty="0"/>
          </a:p>
          <a:p>
            <a:pPr marL="285750" indent="-285750" fontAlgn="auto">
              <a:spcBef>
                <a:spcPts val="0"/>
              </a:spcBef>
              <a:spcAft>
                <a:spcPts val="0"/>
              </a:spcAft>
              <a:buFont typeface="Arial" pitchFamily="34" charset="0"/>
              <a:buChar char="•"/>
              <a:defRPr/>
            </a:pPr>
            <a:r>
              <a:rPr lang="de-DE" sz="1200" dirty="0" err="1"/>
              <a:t>Partnership</a:t>
            </a:r>
            <a:endParaRPr lang="de-DE" sz="1200" dirty="0"/>
          </a:p>
          <a:p>
            <a:pPr marL="285750" indent="-285750" fontAlgn="auto">
              <a:spcBef>
                <a:spcPts val="0"/>
              </a:spcBef>
              <a:spcAft>
                <a:spcPts val="0"/>
              </a:spcAft>
              <a:buFont typeface="Arial" pitchFamily="34" charset="0"/>
              <a:buChar char="•"/>
              <a:defRPr/>
            </a:pPr>
            <a:r>
              <a:rPr lang="de-DE" sz="1200" dirty="0"/>
              <a:t>Budget</a:t>
            </a:r>
            <a:endParaRPr lang="en-US" sz="1100" dirty="0"/>
          </a:p>
        </p:txBody>
      </p:sp>
      <p:sp>
        <p:nvSpPr>
          <p:cNvPr id="61" name="Rounded Rectangle 60"/>
          <p:cNvSpPr/>
          <p:nvPr/>
        </p:nvSpPr>
        <p:spPr>
          <a:xfrm>
            <a:off x="6084168" y="4492625"/>
            <a:ext cx="2350220" cy="1933575"/>
          </a:xfrm>
          <a:prstGeom prst="roundRect">
            <a:avLst>
              <a:gd name="adj" fmla="val 11928"/>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de-DE" sz="1400" b="1" dirty="0"/>
              <a:t>Summary</a:t>
            </a:r>
          </a:p>
          <a:p>
            <a:pPr marL="285750" indent="-285750" fontAlgn="auto">
              <a:spcBef>
                <a:spcPts val="0"/>
              </a:spcBef>
              <a:spcAft>
                <a:spcPts val="0"/>
              </a:spcAft>
              <a:buFont typeface="Arial" pitchFamily="34" charset="0"/>
              <a:buChar char="•"/>
              <a:defRPr/>
            </a:pPr>
            <a:r>
              <a:rPr lang="de-DE" sz="1200" dirty="0"/>
              <a:t>Who</a:t>
            </a:r>
          </a:p>
          <a:p>
            <a:pPr marL="285750" indent="-285750" fontAlgn="auto">
              <a:spcBef>
                <a:spcPts val="0"/>
              </a:spcBef>
              <a:spcAft>
                <a:spcPts val="0"/>
              </a:spcAft>
              <a:buFont typeface="Arial" pitchFamily="34" charset="0"/>
              <a:buChar char="•"/>
              <a:defRPr/>
            </a:pPr>
            <a:r>
              <a:rPr lang="de-DE" sz="1200" dirty="0" err="1"/>
              <a:t>When</a:t>
            </a:r>
            <a:endParaRPr lang="de-DE" sz="1200" dirty="0"/>
          </a:p>
          <a:p>
            <a:pPr marL="285750" indent="-285750" fontAlgn="auto">
              <a:spcBef>
                <a:spcPts val="0"/>
              </a:spcBef>
              <a:spcAft>
                <a:spcPts val="0"/>
              </a:spcAft>
              <a:buFont typeface="Arial" pitchFamily="34" charset="0"/>
              <a:buChar char="•"/>
              <a:defRPr/>
            </a:pPr>
            <a:r>
              <a:rPr lang="de-DE" sz="1200" dirty="0" err="1"/>
              <a:t>What</a:t>
            </a:r>
            <a:endParaRPr lang="de-DE" sz="1200" dirty="0"/>
          </a:p>
          <a:p>
            <a:pPr marL="285750" indent="-285750" fontAlgn="auto">
              <a:spcBef>
                <a:spcPts val="0"/>
              </a:spcBef>
              <a:spcAft>
                <a:spcPts val="0"/>
              </a:spcAft>
              <a:buFont typeface="Arial" pitchFamily="34" charset="0"/>
              <a:buChar char="•"/>
              <a:defRPr/>
            </a:pPr>
            <a:r>
              <a:rPr lang="de-DE" sz="1200" dirty="0" err="1"/>
              <a:t>How</a:t>
            </a:r>
            <a:endParaRPr lang="de-DE" sz="1200" dirty="0"/>
          </a:p>
          <a:p>
            <a:pPr marL="285750" indent="-285750" fontAlgn="auto">
              <a:spcBef>
                <a:spcPts val="0"/>
              </a:spcBef>
              <a:spcAft>
                <a:spcPts val="0"/>
              </a:spcAft>
              <a:buFont typeface="Arial" pitchFamily="34" charset="0"/>
              <a:buChar char="•"/>
              <a:defRPr/>
            </a:pPr>
            <a:r>
              <a:rPr lang="de-DE" sz="1200" dirty="0" err="1"/>
              <a:t>How</a:t>
            </a:r>
            <a:r>
              <a:rPr lang="de-DE" sz="1200" dirty="0"/>
              <a:t> </a:t>
            </a:r>
            <a:r>
              <a:rPr lang="de-DE" sz="1200" dirty="0" err="1"/>
              <a:t>much</a:t>
            </a:r>
            <a:endParaRPr lang="en-US" sz="1200" dirty="0"/>
          </a:p>
        </p:txBody>
      </p:sp>
      <p:sp>
        <p:nvSpPr>
          <p:cNvPr id="64" name="Rounded Rectangle 63"/>
          <p:cNvSpPr/>
          <p:nvPr/>
        </p:nvSpPr>
        <p:spPr>
          <a:xfrm>
            <a:off x="3739536" y="2636912"/>
            <a:ext cx="2344631" cy="973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err="1"/>
              <a:t>Methods</a:t>
            </a:r>
            <a:endParaRPr lang="de-DE" sz="1050" b="1" dirty="0"/>
          </a:p>
          <a:p>
            <a:pPr marL="171450" indent="-171450" fontAlgn="auto">
              <a:spcBef>
                <a:spcPts val="0"/>
              </a:spcBef>
              <a:spcAft>
                <a:spcPts val="0"/>
              </a:spcAft>
              <a:buFont typeface="Arial" pitchFamily="34" charset="0"/>
              <a:buChar char="•"/>
              <a:defRPr/>
            </a:pPr>
            <a:r>
              <a:rPr lang="en-US" sz="1050" dirty="0"/>
              <a:t>Renewable Energy shift </a:t>
            </a:r>
          </a:p>
          <a:p>
            <a:pPr marL="171450" indent="-171450" fontAlgn="auto">
              <a:spcBef>
                <a:spcPts val="0"/>
              </a:spcBef>
              <a:spcAft>
                <a:spcPts val="0"/>
              </a:spcAft>
              <a:buFont typeface="Arial" pitchFamily="34" charset="0"/>
              <a:buChar char="•"/>
              <a:defRPr/>
            </a:pPr>
            <a:r>
              <a:rPr lang="en-US" sz="1050" dirty="0"/>
              <a:t>Low carbon energy shift</a:t>
            </a:r>
          </a:p>
          <a:p>
            <a:pPr marL="171450" indent="-171450" fontAlgn="auto">
              <a:spcBef>
                <a:spcPts val="0"/>
              </a:spcBef>
              <a:spcAft>
                <a:spcPts val="0"/>
              </a:spcAft>
              <a:buFont typeface="Arial" pitchFamily="34" charset="0"/>
              <a:buChar char="•"/>
              <a:defRPr/>
            </a:pPr>
            <a:r>
              <a:rPr lang="en-US" sz="1050" dirty="0"/>
              <a:t>Management/Efficiency</a:t>
            </a:r>
          </a:p>
        </p:txBody>
      </p:sp>
      <p:sp>
        <p:nvSpPr>
          <p:cNvPr id="65" name="Rounded Rectangle 64"/>
          <p:cNvSpPr/>
          <p:nvPr/>
        </p:nvSpPr>
        <p:spPr>
          <a:xfrm>
            <a:off x="3738562" y="3609975"/>
            <a:ext cx="2345955" cy="1497013"/>
          </a:xfrm>
          <a:prstGeom prst="roundRect">
            <a:avLst>
              <a:gd name="adj" fmla="val 1327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400" b="1" dirty="0" err="1"/>
              <a:t>Sectors</a:t>
            </a:r>
            <a:endParaRPr lang="de-DE" sz="1400" b="1" dirty="0"/>
          </a:p>
          <a:p>
            <a:pPr marL="171450" indent="-171450" fontAlgn="auto">
              <a:spcBef>
                <a:spcPts val="0"/>
              </a:spcBef>
              <a:spcAft>
                <a:spcPts val="0"/>
              </a:spcAft>
              <a:buFont typeface="Arial" pitchFamily="34" charset="0"/>
              <a:buChar char="•"/>
              <a:defRPr/>
            </a:pPr>
            <a:r>
              <a:rPr lang="en-US" sz="1200" dirty="0"/>
              <a:t>Buildings</a:t>
            </a:r>
          </a:p>
          <a:p>
            <a:pPr marL="171450" indent="-171450" fontAlgn="auto">
              <a:spcBef>
                <a:spcPts val="0"/>
              </a:spcBef>
              <a:spcAft>
                <a:spcPts val="0"/>
              </a:spcAft>
              <a:buFont typeface="Arial" pitchFamily="34" charset="0"/>
              <a:buChar char="•"/>
              <a:defRPr/>
            </a:pPr>
            <a:r>
              <a:rPr lang="en-US" sz="1200" dirty="0"/>
              <a:t>Facilities</a:t>
            </a:r>
          </a:p>
          <a:p>
            <a:pPr marL="171450" indent="-171450" fontAlgn="auto">
              <a:spcBef>
                <a:spcPts val="0"/>
              </a:spcBef>
              <a:spcAft>
                <a:spcPts val="0"/>
              </a:spcAft>
              <a:buFont typeface="Arial" pitchFamily="34" charset="0"/>
              <a:buChar char="•"/>
              <a:defRPr/>
            </a:pPr>
            <a:r>
              <a:rPr lang="en-US" sz="1200" dirty="0"/>
              <a:t>Transport</a:t>
            </a:r>
          </a:p>
          <a:p>
            <a:pPr marL="171450" indent="-171450" fontAlgn="auto">
              <a:spcBef>
                <a:spcPts val="0"/>
              </a:spcBef>
              <a:spcAft>
                <a:spcPts val="0"/>
              </a:spcAft>
              <a:buFont typeface="Arial" pitchFamily="34" charset="0"/>
              <a:buChar char="•"/>
              <a:defRPr/>
            </a:pPr>
            <a:r>
              <a:rPr lang="en-US" sz="1200" dirty="0"/>
              <a:t>Waste</a:t>
            </a:r>
          </a:p>
          <a:p>
            <a:pPr marL="171450" indent="-171450" fontAlgn="auto">
              <a:spcBef>
                <a:spcPts val="0"/>
              </a:spcBef>
              <a:spcAft>
                <a:spcPts val="0"/>
              </a:spcAft>
              <a:buFont typeface="Arial" pitchFamily="34" charset="0"/>
              <a:buChar char="•"/>
              <a:defRPr/>
            </a:pPr>
            <a:r>
              <a:rPr lang="en-US" sz="1200" dirty="0"/>
              <a:t>Agriculture</a:t>
            </a:r>
          </a:p>
          <a:p>
            <a:pPr marL="171450" indent="-171450" fontAlgn="auto">
              <a:spcBef>
                <a:spcPts val="0"/>
              </a:spcBef>
              <a:spcAft>
                <a:spcPts val="0"/>
              </a:spcAft>
              <a:buFont typeface="Arial" pitchFamily="34" charset="0"/>
              <a:buChar char="•"/>
              <a:defRPr/>
            </a:pPr>
            <a:r>
              <a:rPr lang="en-US" sz="1200" dirty="0"/>
              <a:t>Other</a:t>
            </a:r>
          </a:p>
        </p:txBody>
      </p:sp>
      <p:sp>
        <p:nvSpPr>
          <p:cNvPr id="67" name="Rounded Rectangle 66"/>
          <p:cNvSpPr/>
          <p:nvPr/>
        </p:nvSpPr>
        <p:spPr>
          <a:xfrm>
            <a:off x="6084168" y="2023383"/>
            <a:ext cx="2326408" cy="857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400" b="1" dirty="0"/>
              <a:t>Focus</a:t>
            </a:r>
          </a:p>
          <a:p>
            <a:pPr marL="171450" indent="-171450" fontAlgn="auto">
              <a:spcBef>
                <a:spcPts val="0"/>
              </a:spcBef>
              <a:spcAft>
                <a:spcPts val="0"/>
              </a:spcAft>
              <a:buFont typeface="Arial" pitchFamily="34" charset="0"/>
              <a:buChar char="•"/>
              <a:defRPr/>
            </a:pPr>
            <a:r>
              <a:rPr lang="en-US" sz="1100" dirty="0"/>
              <a:t>Adaptation</a:t>
            </a:r>
          </a:p>
          <a:p>
            <a:pPr marL="171450" indent="-171450" fontAlgn="auto">
              <a:spcBef>
                <a:spcPts val="0"/>
              </a:spcBef>
              <a:spcAft>
                <a:spcPts val="0"/>
              </a:spcAft>
              <a:buFont typeface="Arial" pitchFamily="34" charset="0"/>
              <a:buChar char="•"/>
              <a:defRPr/>
            </a:pPr>
            <a:r>
              <a:rPr lang="en-US" sz="1100" dirty="0"/>
              <a:t>Mitigation</a:t>
            </a:r>
          </a:p>
        </p:txBody>
      </p:sp>
      <p:sp>
        <p:nvSpPr>
          <p:cNvPr id="74" name="Rounded Rectangle 73"/>
          <p:cNvSpPr/>
          <p:nvPr/>
        </p:nvSpPr>
        <p:spPr>
          <a:xfrm>
            <a:off x="3705225" y="2042976"/>
            <a:ext cx="2391278" cy="5939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400" b="1" dirty="0" err="1"/>
              <a:t>Boundary</a:t>
            </a:r>
            <a:endParaRPr lang="de-DE" sz="1100" b="1" dirty="0"/>
          </a:p>
          <a:p>
            <a:pPr marL="171450" indent="-171450" fontAlgn="auto">
              <a:spcBef>
                <a:spcPts val="0"/>
              </a:spcBef>
              <a:spcAft>
                <a:spcPts val="0"/>
              </a:spcAft>
              <a:buFont typeface="Arial" pitchFamily="34" charset="0"/>
              <a:buChar char="•"/>
              <a:defRPr/>
            </a:pPr>
            <a:r>
              <a:rPr lang="en-US" sz="1100" dirty="0"/>
              <a:t>Community</a:t>
            </a:r>
          </a:p>
          <a:p>
            <a:pPr marL="171450" indent="-171450" fontAlgn="auto">
              <a:spcBef>
                <a:spcPts val="0"/>
              </a:spcBef>
              <a:spcAft>
                <a:spcPts val="0"/>
              </a:spcAft>
              <a:buFont typeface="Arial" pitchFamily="34" charset="0"/>
              <a:buChar char="•"/>
              <a:defRPr/>
            </a:pPr>
            <a:r>
              <a:rPr lang="en-US" sz="1100" dirty="0"/>
              <a:t>Government</a:t>
            </a:r>
          </a:p>
        </p:txBody>
      </p:sp>
      <p:sp>
        <p:nvSpPr>
          <p:cNvPr id="14" name="Rounded Rectangle 13"/>
          <p:cNvSpPr/>
          <p:nvPr/>
        </p:nvSpPr>
        <p:spPr>
          <a:xfrm>
            <a:off x="690562" y="4000500"/>
            <a:ext cx="3025775" cy="2425700"/>
          </a:xfrm>
          <a:prstGeom prst="roundRect">
            <a:avLst>
              <a:gd name="adj" fmla="val 771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a:t>Co-</a:t>
            </a:r>
            <a:r>
              <a:rPr lang="de-DE" sz="1600" b="1" dirty="0" err="1"/>
              <a:t>benefits</a:t>
            </a:r>
            <a:endParaRPr lang="de-DE" sz="1100" b="1" dirty="0"/>
          </a:p>
          <a:p>
            <a:pPr marL="171450" indent="-171450" fontAlgn="auto">
              <a:spcBef>
                <a:spcPts val="0"/>
              </a:spcBef>
              <a:spcAft>
                <a:spcPts val="0"/>
              </a:spcAft>
              <a:buFont typeface="Arial" pitchFamily="34" charset="0"/>
              <a:buChar char="•"/>
              <a:defRPr/>
            </a:pPr>
            <a:r>
              <a:rPr lang="en-US" sz="1100" dirty="0">
                <a:solidFill>
                  <a:schemeClr val="bg1"/>
                </a:solidFill>
              </a:rPr>
              <a:t>Improving urban air quality</a:t>
            </a:r>
          </a:p>
          <a:p>
            <a:pPr marL="171450" indent="-171450" fontAlgn="auto">
              <a:spcBef>
                <a:spcPts val="0"/>
              </a:spcBef>
              <a:spcAft>
                <a:spcPts val="0"/>
              </a:spcAft>
              <a:buFont typeface="Arial" pitchFamily="34" charset="0"/>
              <a:buChar char="•"/>
              <a:defRPr/>
            </a:pPr>
            <a:r>
              <a:rPr lang="en-US" sz="1050" dirty="0">
                <a:solidFill>
                  <a:schemeClr val="bg1"/>
                </a:solidFill>
              </a:rPr>
              <a:t>Improving urban livelihoods</a:t>
            </a:r>
          </a:p>
          <a:p>
            <a:pPr marL="171450" indent="-171450" fontAlgn="auto">
              <a:spcBef>
                <a:spcPts val="0"/>
              </a:spcBef>
              <a:spcAft>
                <a:spcPts val="0"/>
              </a:spcAft>
              <a:buFont typeface="Arial" pitchFamily="34" charset="0"/>
              <a:buChar char="•"/>
              <a:defRPr/>
            </a:pPr>
            <a:r>
              <a:rPr lang="en-US" sz="1100" dirty="0">
                <a:solidFill>
                  <a:schemeClr val="bg1"/>
                </a:solidFill>
              </a:rPr>
              <a:t>Securing safe and resilient energy supply</a:t>
            </a:r>
          </a:p>
          <a:p>
            <a:pPr marL="171450" indent="-171450" fontAlgn="auto">
              <a:spcBef>
                <a:spcPts val="0"/>
              </a:spcBef>
              <a:spcAft>
                <a:spcPts val="0"/>
              </a:spcAft>
              <a:buFont typeface="Arial" pitchFamily="34" charset="0"/>
              <a:buChar char="•"/>
              <a:defRPr/>
            </a:pPr>
            <a:r>
              <a:rPr lang="en-US" sz="1100" dirty="0">
                <a:solidFill>
                  <a:schemeClr val="bg1"/>
                </a:solidFill>
              </a:rPr>
              <a:t>Increasing access to energy</a:t>
            </a:r>
          </a:p>
          <a:p>
            <a:pPr marL="171450" indent="-171450" fontAlgn="auto">
              <a:spcBef>
                <a:spcPts val="0"/>
              </a:spcBef>
              <a:spcAft>
                <a:spcPts val="0"/>
              </a:spcAft>
              <a:buFont typeface="Arial" pitchFamily="34" charset="0"/>
              <a:buChar char="•"/>
              <a:defRPr/>
            </a:pPr>
            <a:r>
              <a:rPr lang="en-US" sz="1050" dirty="0"/>
              <a:t>Supporting green urban economy</a:t>
            </a:r>
          </a:p>
          <a:p>
            <a:pPr marL="171450" indent="-171450" fontAlgn="auto">
              <a:spcBef>
                <a:spcPts val="0"/>
              </a:spcBef>
              <a:spcAft>
                <a:spcPts val="0"/>
              </a:spcAft>
              <a:buFont typeface="Arial" pitchFamily="34" charset="0"/>
              <a:buChar char="•"/>
              <a:defRPr/>
            </a:pPr>
            <a:r>
              <a:rPr lang="en-US" sz="1050" dirty="0"/>
              <a:t>Promote gender equality and empowering women</a:t>
            </a:r>
          </a:p>
          <a:p>
            <a:pPr marL="171450" indent="-171450" fontAlgn="auto">
              <a:spcBef>
                <a:spcPts val="0"/>
              </a:spcBef>
              <a:spcAft>
                <a:spcPts val="0"/>
              </a:spcAft>
              <a:buFont typeface="Arial" pitchFamily="34" charset="0"/>
              <a:buChar char="•"/>
              <a:defRPr/>
            </a:pPr>
            <a:r>
              <a:rPr lang="en-US" sz="1050" dirty="0"/>
              <a:t>Preserving ecosystems</a:t>
            </a:r>
          </a:p>
          <a:p>
            <a:pPr marL="171450" indent="-171450" fontAlgn="auto">
              <a:spcBef>
                <a:spcPts val="0"/>
              </a:spcBef>
              <a:spcAft>
                <a:spcPts val="0"/>
              </a:spcAft>
              <a:buFont typeface="Arial" pitchFamily="34" charset="0"/>
              <a:buChar char="•"/>
              <a:defRPr/>
            </a:pPr>
            <a:r>
              <a:rPr lang="en-US" sz="1050" dirty="0"/>
              <a:t>Improving public health</a:t>
            </a:r>
          </a:p>
          <a:p>
            <a:pPr marL="171450" indent="-171450" fontAlgn="auto">
              <a:spcBef>
                <a:spcPts val="0"/>
              </a:spcBef>
              <a:spcAft>
                <a:spcPts val="0"/>
              </a:spcAft>
              <a:buFont typeface="Arial" pitchFamily="34" charset="0"/>
              <a:buChar char="•"/>
              <a:defRPr/>
            </a:pPr>
            <a:r>
              <a:rPr lang="fr-CH" sz="1050" dirty="0" err="1"/>
              <a:t>Improving</a:t>
            </a:r>
            <a:r>
              <a:rPr lang="fr-CH" sz="1050" dirty="0"/>
              <a:t> social </a:t>
            </a:r>
            <a:r>
              <a:rPr lang="fr-CH" sz="1050" dirty="0" err="1"/>
              <a:t>housing</a:t>
            </a:r>
            <a:r>
              <a:rPr lang="fr-CH" sz="1050" dirty="0"/>
              <a:t> (incl. </a:t>
            </a:r>
            <a:r>
              <a:rPr lang="fr-CH" sz="1050" dirty="0" err="1"/>
              <a:t>slum</a:t>
            </a:r>
            <a:r>
              <a:rPr lang="fr-CH" sz="1050" dirty="0"/>
              <a:t> </a:t>
            </a:r>
            <a:r>
              <a:rPr lang="fr-CH" sz="1050" dirty="0" err="1"/>
              <a:t>upgrading</a:t>
            </a:r>
            <a:r>
              <a:rPr lang="fr-CH" sz="1050" dirty="0"/>
              <a:t>)</a:t>
            </a:r>
          </a:p>
          <a:p>
            <a:pPr marL="171450" indent="-171450" fontAlgn="auto">
              <a:spcBef>
                <a:spcPts val="0"/>
              </a:spcBef>
              <a:spcAft>
                <a:spcPts val="0"/>
              </a:spcAft>
              <a:buFont typeface="Arial" pitchFamily="34" charset="0"/>
              <a:buChar char="•"/>
              <a:defRPr/>
            </a:pPr>
            <a:r>
              <a:rPr lang="fr-CH" sz="1050" dirty="0" err="1"/>
              <a:t>Improving</a:t>
            </a:r>
            <a:r>
              <a:rPr lang="fr-CH" sz="1050" dirty="0"/>
              <a:t> </a:t>
            </a:r>
            <a:r>
              <a:rPr lang="fr-CH" sz="1050" dirty="0" err="1"/>
              <a:t>access</a:t>
            </a:r>
            <a:r>
              <a:rPr lang="fr-CH" sz="1050" dirty="0"/>
              <a:t> to clean water</a:t>
            </a:r>
          </a:p>
          <a:p>
            <a:pPr marL="171450" indent="-171450" fontAlgn="auto">
              <a:spcBef>
                <a:spcPts val="0"/>
              </a:spcBef>
              <a:spcAft>
                <a:spcPts val="0"/>
              </a:spcAft>
              <a:buFont typeface="Arial" pitchFamily="34" charset="0"/>
              <a:buChar char="•"/>
              <a:defRPr/>
            </a:pPr>
            <a:r>
              <a:rPr lang="fr-CH" sz="1050" dirty="0"/>
              <a:t>None</a:t>
            </a:r>
            <a:endParaRPr lang="en-US" sz="1050" dirty="0"/>
          </a:p>
          <a:p>
            <a:pPr fontAlgn="auto">
              <a:spcBef>
                <a:spcPts val="0"/>
              </a:spcBef>
              <a:spcAft>
                <a:spcPts val="0"/>
              </a:spcAft>
              <a:defRPr/>
            </a:pPr>
            <a:endParaRPr lang="en-US" sz="1050" dirty="0"/>
          </a:p>
        </p:txBody>
      </p:sp>
    </p:spTree>
    <p:extLst>
      <p:ext uri="{BB962C8B-B14F-4D97-AF65-F5344CB8AC3E}">
        <p14:creationId xmlns:p14="http://schemas.microsoft.com/office/powerpoint/2010/main" val="12026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0" grpId="0" animBg="1"/>
      <p:bldP spid="56" grpId="0" animBg="1"/>
      <p:bldP spid="59" grpId="0" animBg="1"/>
      <p:bldP spid="60" grpId="0" animBg="1"/>
      <p:bldP spid="61" grpId="0" animBg="1"/>
      <p:bldP spid="64" grpId="0" animBg="1"/>
      <p:bldP spid="65" grpId="0" animBg="1"/>
      <p:bldP spid="67" grpId="0" animBg="1"/>
      <p:bldP spid="74"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de-DE" dirty="0" err="1" smtClean="0"/>
              <a:t>Example</a:t>
            </a:r>
            <a:r>
              <a:rPr lang="de-DE" dirty="0" smtClean="0"/>
              <a:t> 1</a:t>
            </a:r>
            <a:endParaRPr lang="en-US" dirty="0" smtClean="0"/>
          </a:p>
        </p:txBody>
      </p:sp>
      <p:sp>
        <p:nvSpPr>
          <p:cNvPr id="5" name="Rounded Rectangle 4"/>
          <p:cNvSpPr/>
          <p:nvPr/>
        </p:nvSpPr>
        <p:spPr>
          <a:xfrm>
            <a:off x="439738" y="1524000"/>
            <a:ext cx="8310562" cy="5105400"/>
          </a:xfrm>
          <a:prstGeom prst="roundRect">
            <a:avLst>
              <a:gd name="adj" fmla="val 3064"/>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de-DE" b="1" dirty="0" smtClean="0"/>
              <a:t>Solar Panels on </a:t>
            </a:r>
            <a:r>
              <a:rPr lang="de-DE" b="1" dirty="0" err="1" smtClean="0"/>
              <a:t>community</a:t>
            </a:r>
            <a:r>
              <a:rPr lang="de-DE" b="1" dirty="0" smtClean="0"/>
              <a:t> </a:t>
            </a:r>
            <a:r>
              <a:rPr lang="de-DE" b="1" dirty="0" err="1" smtClean="0"/>
              <a:t>buildings</a:t>
            </a:r>
            <a:endParaRPr lang="en-US" b="1" dirty="0"/>
          </a:p>
        </p:txBody>
      </p:sp>
      <p:sp>
        <p:nvSpPr>
          <p:cNvPr id="50" name="Rounded Rectangle 49"/>
          <p:cNvSpPr/>
          <p:nvPr/>
        </p:nvSpPr>
        <p:spPr>
          <a:xfrm>
            <a:off x="690562" y="2023382"/>
            <a:ext cx="3014663" cy="1963737"/>
          </a:xfrm>
          <a:prstGeom prst="roundRect">
            <a:avLst>
              <a:gd name="adj" fmla="val 878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err="1"/>
              <a:t>Types</a:t>
            </a:r>
            <a:endParaRPr lang="de-DE" sz="1000" b="1" dirty="0"/>
          </a:p>
          <a:p>
            <a:pPr marL="171450" indent="-171450" fontAlgn="auto">
              <a:spcBef>
                <a:spcPts val="0"/>
              </a:spcBef>
              <a:spcAft>
                <a:spcPts val="0"/>
              </a:spcAft>
              <a:buFont typeface="Arial" pitchFamily="34" charset="0"/>
              <a:buChar char="•"/>
              <a:defRPr/>
            </a:pPr>
            <a:r>
              <a:rPr lang="en-US" sz="1100" dirty="0"/>
              <a:t>Policy-Strategies-Action Plans</a:t>
            </a:r>
          </a:p>
          <a:p>
            <a:pPr marL="171450" indent="-171450" fontAlgn="auto">
              <a:spcBef>
                <a:spcPts val="0"/>
              </a:spcBef>
              <a:spcAft>
                <a:spcPts val="0"/>
              </a:spcAft>
              <a:buFont typeface="Arial" pitchFamily="34" charset="0"/>
              <a:buChar char="•"/>
              <a:defRPr/>
            </a:pPr>
            <a:r>
              <a:rPr lang="en-US" sz="1100" dirty="0"/>
              <a:t>Regulatory</a:t>
            </a:r>
          </a:p>
          <a:p>
            <a:pPr marL="171450" indent="-171450" fontAlgn="auto">
              <a:spcBef>
                <a:spcPts val="0"/>
              </a:spcBef>
              <a:spcAft>
                <a:spcPts val="0"/>
              </a:spcAft>
              <a:buFont typeface="Arial" pitchFamily="34" charset="0"/>
              <a:buChar char="•"/>
              <a:defRPr/>
            </a:pPr>
            <a:r>
              <a:rPr lang="en-US" sz="1400" b="1" dirty="0">
                <a:solidFill>
                  <a:srgbClr val="FFFF00"/>
                </a:solidFill>
              </a:rPr>
              <a:t>Technical-Technological</a:t>
            </a:r>
          </a:p>
          <a:p>
            <a:pPr marL="171450" indent="-171450" fontAlgn="auto">
              <a:spcBef>
                <a:spcPts val="0"/>
              </a:spcBef>
              <a:spcAft>
                <a:spcPts val="0"/>
              </a:spcAft>
              <a:buFont typeface="Arial" pitchFamily="34" charset="0"/>
              <a:buChar char="•"/>
              <a:defRPr/>
            </a:pPr>
            <a:r>
              <a:rPr lang="en-US" sz="1100" dirty="0"/>
              <a:t>Fiscal-Financial-Procurement</a:t>
            </a:r>
          </a:p>
          <a:p>
            <a:pPr marL="171450" indent="-171450" fontAlgn="auto">
              <a:spcBef>
                <a:spcPts val="0"/>
              </a:spcBef>
              <a:spcAft>
                <a:spcPts val="0"/>
              </a:spcAft>
              <a:buFont typeface="Arial" pitchFamily="34" charset="0"/>
              <a:buChar char="•"/>
              <a:defRPr/>
            </a:pPr>
            <a:r>
              <a:rPr lang="en-US" sz="1100" dirty="0"/>
              <a:t>Organizational-Governance</a:t>
            </a:r>
          </a:p>
          <a:p>
            <a:pPr marL="171450" indent="-171450" fontAlgn="auto">
              <a:spcBef>
                <a:spcPts val="0"/>
              </a:spcBef>
              <a:spcAft>
                <a:spcPts val="0"/>
              </a:spcAft>
              <a:buFont typeface="Arial" pitchFamily="34" charset="0"/>
              <a:buChar char="•"/>
              <a:defRPr/>
            </a:pPr>
            <a:r>
              <a:rPr lang="en-US" sz="1100" dirty="0"/>
              <a:t>Education-Awareness Raising</a:t>
            </a:r>
          </a:p>
          <a:p>
            <a:pPr marL="171450" indent="-171450" fontAlgn="auto">
              <a:spcBef>
                <a:spcPts val="0"/>
              </a:spcBef>
              <a:spcAft>
                <a:spcPts val="0"/>
              </a:spcAft>
              <a:buFont typeface="Arial" pitchFamily="34" charset="0"/>
              <a:buChar char="•"/>
              <a:defRPr/>
            </a:pPr>
            <a:r>
              <a:rPr lang="en-US" sz="1100" dirty="0"/>
              <a:t>Assessment-Research</a:t>
            </a:r>
          </a:p>
          <a:p>
            <a:pPr marL="171450" indent="-171450" fontAlgn="auto">
              <a:spcBef>
                <a:spcPts val="0"/>
              </a:spcBef>
              <a:spcAft>
                <a:spcPts val="0"/>
              </a:spcAft>
              <a:buFont typeface="Arial" pitchFamily="34" charset="0"/>
              <a:buChar char="•"/>
              <a:defRPr/>
            </a:pPr>
            <a:r>
              <a:rPr lang="en-US" sz="1100" dirty="0"/>
              <a:t>Public Participation- Stakeholder engagement</a:t>
            </a:r>
          </a:p>
          <a:p>
            <a:pPr algn="ctr" fontAlgn="auto">
              <a:spcBef>
                <a:spcPts val="0"/>
              </a:spcBef>
              <a:spcAft>
                <a:spcPts val="0"/>
              </a:spcAft>
              <a:defRPr/>
            </a:pPr>
            <a:endParaRPr lang="en-US" sz="500" dirty="0"/>
          </a:p>
        </p:txBody>
      </p:sp>
      <p:sp>
        <p:nvSpPr>
          <p:cNvPr id="56" name="Rounded Rectangle 55"/>
          <p:cNvSpPr/>
          <p:nvPr/>
        </p:nvSpPr>
        <p:spPr>
          <a:xfrm>
            <a:off x="6084168" y="2881313"/>
            <a:ext cx="2326407" cy="798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de-DE" sz="1400" b="1" dirty="0" err="1"/>
              <a:t>Achievements</a:t>
            </a:r>
            <a:endParaRPr lang="de-DE" sz="1400" b="1" dirty="0"/>
          </a:p>
          <a:p>
            <a:pPr marL="285750" indent="-285750" fontAlgn="auto">
              <a:spcBef>
                <a:spcPts val="0"/>
              </a:spcBef>
              <a:spcAft>
                <a:spcPts val="0"/>
              </a:spcAft>
              <a:buFont typeface="Arial" pitchFamily="34" charset="0"/>
              <a:buChar char="•"/>
              <a:defRPr/>
            </a:pPr>
            <a:r>
              <a:rPr lang="de-DE" sz="1200" b="1" dirty="0" smtClean="0">
                <a:solidFill>
                  <a:srgbClr val="FFFF00"/>
                </a:solidFill>
              </a:rPr>
              <a:t>10.000 tCO2e/</a:t>
            </a:r>
            <a:r>
              <a:rPr lang="de-DE" sz="1200" b="1" dirty="0" err="1" smtClean="0">
                <a:solidFill>
                  <a:srgbClr val="FFFF00"/>
                </a:solidFill>
              </a:rPr>
              <a:t>year</a:t>
            </a:r>
            <a:endParaRPr lang="de-DE" sz="1200" b="1" dirty="0">
              <a:solidFill>
                <a:srgbClr val="FFFF00"/>
              </a:solidFill>
            </a:endParaRPr>
          </a:p>
        </p:txBody>
      </p:sp>
      <p:sp>
        <p:nvSpPr>
          <p:cNvPr id="59" name="Rounded Rectangle 58"/>
          <p:cNvSpPr/>
          <p:nvPr/>
        </p:nvSpPr>
        <p:spPr>
          <a:xfrm>
            <a:off x="3738562" y="5110163"/>
            <a:ext cx="2345955" cy="1316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400" b="1" dirty="0"/>
              <a:t>Status</a:t>
            </a:r>
            <a:endParaRPr lang="de-DE" sz="1050" b="1" dirty="0"/>
          </a:p>
          <a:p>
            <a:pPr marL="171450" indent="-171450" fontAlgn="auto">
              <a:spcBef>
                <a:spcPts val="0"/>
              </a:spcBef>
              <a:spcAft>
                <a:spcPts val="0"/>
              </a:spcAft>
              <a:buFont typeface="Arial" pitchFamily="34" charset="0"/>
              <a:buChar char="•"/>
              <a:defRPr/>
            </a:pPr>
            <a:r>
              <a:rPr lang="en-US" sz="1050" dirty="0"/>
              <a:t>Completed</a:t>
            </a:r>
          </a:p>
          <a:p>
            <a:pPr marL="171450" indent="-171450" fontAlgn="auto">
              <a:spcBef>
                <a:spcPts val="0"/>
              </a:spcBef>
              <a:spcAft>
                <a:spcPts val="0"/>
              </a:spcAft>
              <a:buFont typeface="Arial" pitchFamily="34" charset="0"/>
              <a:buChar char="•"/>
              <a:defRPr/>
            </a:pPr>
            <a:r>
              <a:rPr lang="en-US" sz="1100" b="1" dirty="0">
                <a:solidFill>
                  <a:srgbClr val="FFFF00"/>
                </a:solidFill>
              </a:rPr>
              <a:t>in progress</a:t>
            </a:r>
          </a:p>
          <a:p>
            <a:pPr marL="171450" indent="-171450" fontAlgn="auto">
              <a:spcBef>
                <a:spcPts val="0"/>
              </a:spcBef>
              <a:spcAft>
                <a:spcPts val="0"/>
              </a:spcAft>
              <a:buFont typeface="Arial" pitchFamily="34" charset="0"/>
              <a:buChar char="•"/>
              <a:defRPr/>
            </a:pPr>
            <a:r>
              <a:rPr lang="en-US" sz="1050" dirty="0"/>
              <a:t>looking for funding</a:t>
            </a:r>
          </a:p>
          <a:p>
            <a:pPr fontAlgn="auto">
              <a:spcBef>
                <a:spcPts val="0"/>
              </a:spcBef>
              <a:spcAft>
                <a:spcPts val="0"/>
              </a:spcAft>
              <a:defRPr/>
            </a:pPr>
            <a:endParaRPr lang="en-US" sz="1050" dirty="0"/>
          </a:p>
        </p:txBody>
      </p:sp>
      <p:sp>
        <p:nvSpPr>
          <p:cNvPr id="60" name="Rounded Rectangle 59"/>
          <p:cNvSpPr/>
          <p:nvPr/>
        </p:nvSpPr>
        <p:spPr>
          <a:xfrm>
            <a:off x="6084168" y="3679825"/>
            <a:ext cx="2341036" cy="814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de-DE" sz="1400" b="1" dirty="0" err="1"/>
              <a:t>Finance</a:t>
            </a:r>
            <a:endParaRPr lang="de-DE" sz="1400" b="1" dirty="0"/>
          </a:p>
          <a:p>
            <a:pPr marL="285750" indent="-285750" fontAlgn="auto">
              <a:spcBef>
                <a:spcPts val="0"/>
              </a:spcBef>
              <a:spcAft>
                <a:spcPts val="0"/>
              </a:spcAft>
              <a:buFont typeface="Arial" pitchFamily="34" charset="0"/>
              <a:buChar char="•"/>
              <a:defRPr/>
            </a:pPr>
            <a:r>
              <a:rPr lang="de-DE" sz="1200" b="1" dirty="0" smtClean="0">
                <a:solidFill>
                  <a:srgbClr val="FFFF00"/>
                </a:solidFill>
              </a:rPr>
              <a:t>1,500,000 USD</a:t>
            </a:r>
            <a:endParaRPr lang="de-DE" sz="1200" b="1" dirty="0">
              <a:solidFill>
                <a:srgbClr val="FFFF00"/>
              </a:solidFill>
            </a:endParaRPr>
          </a:p>
        </p:txBody>
      </p:sp>
      <p:sp>
        <p:nvSpPr>
          <p:cNvPr id="61" name="Rounded Rectangle 60"/>
          <p:cNvSpPr/>
          <p:nvPr/>
        </p:nvSpPr>
        <p:spPr>
          <a:xfrm>
            <a:off x="6084168" y="4492625"/>
            <a:ext cx="2350220" cy="1933575"/>
          </a:xfrm>
          <a:prstGeom prst="roundRect">
            <a:avLst>
              <a:gd name="adj" fmla="val 11928"/>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de-DE" sz="1400" b="1" dirty="0" smtClean="0"/>
              <a:t>Summary</a:t>
            </a:r>
          </a:p>
          <a:p>
            <a:pPr fontAlgn="auto">
              <a:spcBef>
                <a:spcPts val="0"/>
              </a:spcBef>
              <a:spcAft>
                <a:spcPts val="0"/>
              </a:spcAft>
              <a:defRPr/>
            </a:pPr>
            <a:r>
              <a:rPr lang="en-US" sz="1400" b="1" dirty="0">
                <a:solidFill>
                  <a:srgbClr val="FFFF00"/>
                </a:solidFill>
              </a:rPr>
              <a:t>Planning and investigation is going on to install 10,000 m2 of solar cells to produce electricity. The city wants to create the solar densest neighborhood in the country</a:t>
            </a:r>
            <a:r>
              <a:rPr lang="en-US" sz="1400" b="1" dirty="0" smtClean="0">
                <a:solidFill>
                  <a:srgbClr val="FFFF00"/>
                </a:solidFill>
              </a:rPr>
              <a:t>.</a:t>
            </a:r>
            <a:endParaRPr lang="en-US" sz="1400" b="1" dirty="0">
              <a:solidFill>
                <a:srgbClr val="FFFF00"/>
              </a:solidFill>
            </a:endParaRPr>
          </a:p>
        </p:txBody>
      </p:sp>
      <p:sp>
        <p:nvSpPr>
          <p:cNvPr id="64" name="Rounded Rectangle 63"/>
          <p:cNvSpPr/>
          <p:nvPr/>
        </p:nvSpPr>
        <p:spPr>
          <a:xfrm>
            <a:off x="3739536" y="2636912"/>
            <a:ext cx="2344631" cy="973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err="1"/>
              <a:t>Methods</a:t>
            </a:r>
            <a:endParaRPr lang="de-DE" sz="1050" b="1" dirty="0"/>
          </a:p>
          <a:p>
            <a:pPr marL="171450" indent="-171450" fontAlgn="auto">
              <a:spcBef>
                <a:spcPts val="0"/>
              </a:spcBef>
              <a:spcAft>
                <a:spcPts val="0"/>
              </a:spcAft>
              <a:buFont typeface="Arial" pitchFamily="34" charset="0"/>
              <a:buChar char="•"/>
              <a:defRPr/>
            </a:pPr>
            <a:r>
              <a:rPr lang="en-US" sz="1100" b="1" dirty="0">
                <a:solidFill>
                  <a:srgbClr val="FFFF00"/>
                </a:solidFill>
              </a:rPr>
              <a:t>Renewable Energy shift </a:t>
            </a:r>
          </a:p>
          <a:p>
            <a:pPr marL="171450" indent="-171450" fontAlgn="auto">
              <a:spcBef>
                <a:spcPts val="0"/>
              </a:spcBef>
              <a:spcAft>
                <a:spcPts val="0"/>
              </a:spcAft>
              <a:buFont typeface="Arial" pitchFamily="34" charset="0"/>
              <a:buChar char="•"/>
              <a:defRPr/>
            </a:pPr>
            <a:r>
              <a:rPr lang="en-US" sz="1050" dirty="0"/>
              <a:t>Low carbon energy shift</a:t>
            </a:r>
          </a:p>
          <a:p>
            <a:pPr marL="171450" indent="-171450" fontAlgn="auto">
              <a:spcBef>
                <a:spcPts val="0"/>
              </a:spcBef>
              <a:spcAft>
                <a:spcPts val="0"/>
              </a:spcAft>
              <a:buFont typeface="Arial" pitchFamily="34" charset="0"/>
              <a:buChar char="•"/>
              <a:defRPr/>
            </a:pPr>
            <a:r>
              <a:rPr lang="en-US" sz="1050" dirty="0"/>
              <a:t>Management/Efficiency</a:t>
            </a:r>
          </a:p>
        </p:txBody>
      </p:sp>
      <p:sp>
        <p:nvSpPr>
          <p:cNvPr id="65" name="Rounded Rectangle 64"/>
          <p:cNvSpPr/>
          <p:nvPr/>
        </p:nvSpPr>
        <p:spPr>
          <a:xfrm>
            <a:off x="3738562" y="3609975"/>
            <a:ext cx="2345955" cy="1497013"/>
          </a:xfrm>
          <a:prstGeom prst="roundRect">
            <a:avLst>
              <a:gd name="adj" fmla="val 1327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400" b="1" dirty="0" err="1"/>
              <a:t>Sectors</a:t>
            </a:r>
            <a:endParaRPr lang="de-DE" sz="1400" b="1" dirty="0"/>
          </a:p>
          <a:p>
            <a:pPr marL="171450" indent="-171450" fontAlgn="auto">
              <a:spcBef>
                <a:spcPts val="0"/>
              </a:spcBef>
              <a:spcAft>
                <a:spcPts val="0"/>
              </a:spcAft>
              <a:buFont typeface="Arial" pitchFamily="34" charset="0"/>
              <a:buChar char="•"/>
              <a:defRPr/>
            </a:pPr>
            <a:r>
              <a:rPr lang="en-US" sz="1200" b="1" dirty="0">
                <a:solidFill>
                  <a:srgbClr val="FFFF00"/>
                </a:solidFill>
              </a:rPr>
              <a:t>Buildings</a:t>
            </a:r>
          </a:p>
          <a:p>
            <a:pPr marL="171450" indent="-171450" fontAlgn="auto">
              <a:spcBef>
                <a:spcPts val="0"/>
              </a:spcBef>
              <a:spcAft>
                <a:spcPts val="0"/>
              </a:spcAft>
              <a:buFont typeface="Arial" pitchFamily="34" charset="0"/>
              <a:buChar char="•"/>
              <a:defRPr/>
            </a:pPr>
            <a:r>
              <a:rPr lang="en-US" sz="1200" dirty="0"/>
              <a:t>Facilities</a:t>
            </a:r>
          </a:p>
          <a:p>
            <a:pPr marL="171450" indent="-171450" fontAlgn="auto">
              <a:spcBef>
                <a:spcPts val="0"/>
              </a:spcBef>
              <a:spcAft>
                <a:spcPts val="0"/>
              </a:spcAft>
              <a:buFont typeface="Arial" pitchFamily="34" charset="0"/>
              <a:buChar char="•"/>
              <a:defRPr/>
            </a:pPr>
            <a:r>
              <a:rPr lang="en-US" sz="1200" dirty="0"/>
              <a:t>Transport</a:t>
            </a:r>
          </a:p>
          <a:p>
            <a:pPr marL="171450" indent="-171450" fontAlgn="auto">
              <a:spcBef>
                <a:spcPts val="0"/>
              </a:spcBef>
              <a:spcAft>
                <a:spcPts val="0"/>
              </a:spcAft>
              <a:buFont typeface="Arial" pitchFamily="34" charset="0"/>
              <a:buChar char="•"/>
              <a:defRPr/>
            </a:pPr>
            <a:r>
              <a:rPr lang="en-US" sz="1200" dirty="0"/>
              <a:t>Waste</a:t>
            </a:r>
          </a:p>
          <a:p>
            <a:pPr marL="171450" indent="-171450" fontAlgn="auto">
              <a:spcBef>
                <a:spcPts val="0"/>
              </a:spcBef>
              <a:spcAft>
                <a:spcPts val="0"/>
              </a:spcAft>
              <a:buFont typeface="Arial" pitchFamily="34" charset="0"/>
              <a:buChar char="•"/>
              <a:defRPr/>
            </a:pPr>
            <a:r>
              <a:rPr lang="en-US" sz="1200" dirty="0"/>
              <a:t>Agriculture</a:t>
            </a:r>
          </a:p>
          <a:p>
            <a:pPr marL="171450" indent="-171450" fontAlgn="auto">
              <a:spcBef>
                <a:spcPts val="0"/>
              </a:spcBef>
              <a:spcAft>
                <a:spcPts val="0"/>
              </a:spcAft>
              <a:buFont typeface="Arial" pitchFamily="34" charset="0"/>
              <a:buChar char="•"/>
              <a:defRPr/>
            </a:pPr>
            <a:r>
              <a:rPr lang="en-US" sz="1200" dirty="0"/>
              <a:t>Other</a:t>
            </a:r>
          </a:p>
        </p:txBody>
      </p:sp>
      <p:sp>
        <p:nvSpPr>
          <p:cNvPr id="67" name="Rounded Rectangle 66"/>
          <p:cNvSpPr/>
          <p:nvPr/>
        </p:nvSpPr>
        <p:spPr>
          <a:xfrm>
            <a:off x="6084168" y="2023383"/>
            <a:ext cx="2326408" cy="857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400" b="1" dirty="0"/>
              <a:t>Focus</a:t>
            </a:r>
          </a:p>
          <a:p>
            <a:pPr marL="171450" indent="-171450" fontAlgn="auto">
              <a:spcBef>
                <a:spcPts val="0"/>
              </a:spcBef>
              <a:spcAft>
                <a:spcPts val="0"/>
              </a:spcAft>
              <a:buFont typeface="Arial" pitchFamily="34" charset="0"/>
              <a:buChar char="•"/>
              <a:defRPr/>
            </a:pPr>
            <a:r>
              <a:rPr lang="en-US" sz="1100" dirty="0"/>
              <a:t>Adaptation</a:t>
            </a:r>
          </a:p>
          <a:p>
            <a:pPr marL="171450" indent="-171450" fontAlgn="auto">
              <a:spcBef>
                <a:spcPts val="0"/>
              </a:spcBef>
              <a:spcAft>
                <a:spcPts val="0"/>
              </a:spcAft>
              <a:buFont typeface="Arial" pitchFamily="34" charset="0"/>
              <a:buChar char="•"/>
              <a:defRPr/>
            </a:pPr>
            <a:r>
              <a:rPr lang="en-US" sz="1100" b="1" dirty="0">
                <a:solidFill>
                  <a:srgbClr val="FFFF00"/>
                </a:solidFill>
              </a:rPr>
              <a:t>Mitigation</a:t>
            </a:r>
          </a:p>
        </p:txBody>
      </p:sp>
      <p:sp>
        <p:nvSpPr>
          <p:cNvPr id="74" name="Rounded Rectangle 73"/>
          <p:cNvSpPr/>
          <p:nvPr/>
        </p:nvSpPr>
        <p:spPr>
          <a:xfrm>
            <a:off x="3705225" y="2042976"/>
            <a:ext cx="2391278" cy="5939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400" b="1" dirty="0" err="1"/>
              <a:t>Boundary</a:t>
            </a:r>
            <a:endParaRPr lang="de-DE" sz="1100" b="1" dirty="0"/>
          </a:p>
          <a:p>
            <a:pPr marL="171450" indent="-171450" fontAlgn="auto">
              <a:spcBef>
                <a:spcPts val="0"/>
              </a:spcBef>
              <a:spcAft>
                <a:spcPts val="0"/>
              </a:spcAft>
              <a:buFont typeface="Arial" pitchFamily="34" charset="0"/>
              <a:buChar char="•"/>
              <a:defRPr/>
            </a:pPr>
            <a:r>
              <a:rPr lang="en-US" sz="1200" b="1" dirty="0">
                <a:solidFill>
                  <a:srgbClr val="FFFF00"/>
                </a:solidFill>
              </a:rPr>
              <a:t>Community</a:t>
            </a:r>
            <a:endParaRPr lang="en-US" sz="1100" b="1" dirty="0">
              <a:solidFill>
                <a:srgbClr val="FFFF00"/>
              </a:solidFill>
            </a:endParaRPr>
          </a:p>
          <a:p>
            <a:pPr marL="171450" indent="-171450" fontAlgn="auto">
              <a:spcBef>
                <a:spcPts val="0"/>
              </a:spcBef>
              <a:spcAft>
                <a:spcPts val="0"/>
              </a:spcAft>
              <a:buFont typeface="Arial" pitchFamily="34" charset="0"/>
              <a:buChar char="•"/>
              <a:defRPr/>
            </a:pPr>
            <a:r>
              <a:rPr lang="en-US" sz="1100" dirty="0"/>
              <a:t>Government</a:t>
            </a:r>
          </a:p>
        </p:txBody>
      </p:sp>
      <p:sp>
        <p:nvSpPr>
          <p:cNvPr id="14" name="Rounded Rectangle 13"/>
          <p:cNvSpPr/>
          <p:nvPr/>
        </p:nvSpPr>
        <p:spPr>
          <a:xfrm>
            <a:off x="690562" y="4000500"/>
            <a:ext cx="3025775" cy="2425700"/>
          </a:xfrm>
          <a:prstGeom prst="roundRect">
            <a:avLst>
              <a:gd name="adj" fmla="val 771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a:t>Co-</a:t>
            </a:r>
            <a:r>
              <a:rPr lang="de-DE" sz="1600" b="1" dirty="0" err="1"/>
              <a:t>benefits</a:t>
            </a:r>
            <a:endParaRPr lang="de-DE" sz="1100" b="1" dirty="0"/>
          </a:p>
          <a:p>
            <a:pPr marL="171450" indent="-171450" fontAlgn="auto">
              <a:spcBef>
                <a:spcPts val="0"/>
              </a:spcBef>
              <a:spcAft>
                <a:spcPts val="0"/>
              </a:spcAft>
              <a:buFont typeface="Arial" pitchFamily="34" charset="0"/>
              <a:buChar char="•"/>
              <a:defRPr/>
            </a:pPr>
            <a:r>
              <a:rPr lang="en-US" sz="1100" dirty="0">
                <a:solidFill>
                  <a:srgbClr val="FFFF00"/>
                </a:solidFill>
              </a:rPr>
              <a:t>Improving urban air quality</a:t>
            </a:r>
          </a:p>
          <a:p>
            <a:pPr marL="171450" indent="-171450" fontAlgn="auto">
              <a:spcBef>
                <a:spcPts val="0"/>
              </a:spcBef>
              <a:spcAft>
                <a:spcPts val="0"/>
              </a:spcAft>
              <a:buFont typeface="Arial" pitchFamily="34" charset="0"/>
              <a:buChar char="•"/>
              <a:defRPr/>
            </a:pPr>
            <a:r>
              <a:rPr lang="en-US" sz="1050" dirty="0">
                <a:solidFill>
                  <a:schemeClr val="bg1"/>
                </a:solidFill>
              </a:rPr>
              <a:t>Improving urban livelihoods</a:t>
            </a:r>
          </a:p>
          <a:p>
            <a:pPr marL="171450" indent="-171450" fontAlgn="auto">
              <a:spcBef>
                <a:spcPts val="0"/>
              </a:spcBef>
              <a:spcAft>
                <a:spcPts val="0"/>
              </a:spcAft>
              <a:buFont typeface="Arial" pitchFamily="34" charset="0"/>
              <a:buChar char="•"/>
              <a:defRPr/>
            </a:pPr>
            <a:r>
              <a:rPr lang="en-US" sz="1100" dirty="0">
                <a:solidFill>
                  <a:srgbClr val="FFFF00"/>
                </a:solidFill>
              </a:rPr>
              <a:t>Securing safe and resilient energy supply</a:t>
            </a:r>
          </a:p>
          <a:p>
            <a:pPr marL="171450" indent="-171450" fontAlgn="auto">
              <a:spcBef>
                <a:spcPts val="0"/>
              </a:spcBef>
              <a:spcAft>
                <a:spcPts val="0"/>
              </a:spcAft>
              <a:buFont typeface="Arial" pitchFamily="34" charset="0"/>
              <a:buChar char="•"/>
              <a:defRPr/>
            </a:pPr>
            <a:r>
              <a:rPr lang="en-US" sz="1100" dirty="0">
                <a:solidFill>
                  <a:srgbClr val="FFFF00"/>
                </a:solidFill>
              </a:rPr>
              <a:t>Increasing access to energy</a:t>
            </a:r>
          </a:p>
          <a:p>
            <a:pPr marL="171450" indent="-171450" fontAlgn="auto">
              <a:spcBef>
                <a:spcPts val="0"/>
              </a:spcBef>
              <a:spcAft>
                <a:spcPts val="0"/>
              </a:spcAft>
              <a:buFont typeface="Arial" pitchFamily="34" charset="0"/>
              <a:buChar char="•"/>
              <a:defRPr/>
            </a:pPr>
            <a:r>
              <a:rPr lang="en-US" sz="1050" dirty="0"/>
              <a:t>Supporting green urban economy</a:t>
            </a:r>
          </a:p>
          <a:p>
            <a:pPr marL="171450" indent="-171450" fontAlgn="auto">
              <a:spcBef>
                <a:spcPts val="0"/>
              </a:spcBef>
              <a:spcAft>
                <a:spcPts val="0"/>
              </a:spcAft>
              <a:buFont typeface="Arial" pitchFamily="34" charset="0"/>
              <a:buChar char="•"/>
              <a:defRPr/>
            </a:pPr>
            <a:r>
              <a:rPr lang="en-US" sz="1050" dirty="0"/>
              <a:t>Promote gender equality and empowering women</a:t>
            </a:r>
          </a:p>
          <a:p>
            <a:pPr marL="171450" indent="-171450" fontAlgn="auto">
              <a:spcBef>
                <a:spcPts val="0"/>
              </a:spcBef>
              <a:spcAft>
                <a:spcPts val="0"/>
              </a:spcAft>
              <a:buFont typeface="Arial" pitchFamily="34" charset="0"/>
              <a:buChar char="•"/>
              <a:defRPr/>
            </a:pPr>
            <a:r>
              <a:rPr lang="en-US" sz="1050" dirty="0"/>
              <a:t>Preserving ecosystems</a:t>
            </a:r>
          </a:p>
          <a:p>
            <a:pPr marL="171450" indent="-171450" fontAlgn="auto">
              <a:spcBef>
                <a:spcPts val="0"/>
              </a:spcBef>
              <a:spcAft>
                <a:spcPts val="0"/>
              </a:spcAft>
              <a:buFont typeface="Arial" pitchFamily="34" charset="0"/>
              <a:buChar char="•"/>
              <a:defRPr/>
            </a:pPr>
            <a:r>
              <a:rPr lang="en-US" sz="1050" dirty="0"/>
              <a:t>Improving public health</a:t>
            </a:r>
          </a:p>
          <a:p>
            <a:pPr marL="171450" indent="-171450" fontAlgn="auto">
              <a:spcBef>
                <a:spcPts val="0"/>
              </a:spcBef>
              <a:spcAft>
                <a:spcPts val="0"/>
              </a:spcAft>
              <a:buFont typeface="Arial" pitchFamily="34" charset="0"/>
              <a:buChar char="•"/>
              <a:defRPr/>
            </a:pPr>
            <a:r>
              <a:rPr lang="fr-CH" sz="1050" dirty="0" err="1"/>
              <a:t>Improving</a:t>
            </a:r>
            <a:r>
              <a:rPr lang="fr-CH" sz="1050" dirty="0"/>
              <a:t> social </a:t>
            </a:r>
            <a:r>
              <a:rPr lang="fr-CH" sz="1050" dirty="0" err="1"/>
              <a:t>housing</a:t>
            </a:r>
            <a:r>
              <a:rPr lang="fr-CH" sz="1050" dirty="0"/>
              <a:t> (incl. </a:t>
            </a:r>
            <a:r>
              <a:rPr lang="fr-CH" sz="1050" dirty="0" err="1"/>
              <a:t>slum</a:t>
            </a:r>
            <a:r>
              <a:rPr lang="fr-CH" sz="1050" dirty="0"/>
              <a:t> </a:t>
            </a:r>
            <a:r>
              <a:rPr lang="fr-CH" sz="1050" dirty="0" err="1"/>
              <a:t>upgrading</a:t>
            </a:r>
            <a:r>
              <a:rPr lang="fr-CH" sz="1050" dirty="0"/>
              <a:t>)</a:t>
            </a:r>
          </a:p>
          <a:p>
            <a:pPr marL="171450" indent="-171450" fontAlgn="auto">
              <a:spcBef>
                <a:spcPts val="0"/>
              </a:spcBef>
              <a:spcAft>
                <a:spcPts val="0"/>
              </a:spcAft>
              <a:buFont typeface="Arial" pitchFamily="34" charset="0"/>
              <a:buChar char="•"/>
              <a:defRPr/>
            </a:pPr>
            <a:r>
              <a:rPr lang="fr-CH" sz="1050" dirty="0" err="1"/>
              <a:t>Improving</a:t>
            </a:r>
            <a:r>
              <a:rPr lang="fr-CH" sz="1050" dirty="0"/>
              <a:t> </a:t>
            </a:r>
            <a:r>
              <a:rPr lang="fr-CH" sz="1050" dirty="0" err="1"/>
              <a:t>access</a:t>
            </a:r>
            <a:r>
              <a:rPr lang="fr-CH" sz="1050" dirty="0"/>
              <a:t> to clean water</a:t>
            </a:r>
          </a:p>
          <a:p>
            <a:pPr marL="171450" indent="-171450" fontAlgn="auto">
              <a:spcBef>
                <a:spcPts val="0"/>
              </a:spcBef>
              <a:spcAft>
                <a:spcPts val="0"/>
              </a:spcAft>
              <a:buFont typeface="Arial" pitchFamily="34" charset="0"/>
              <a:buChar char="•"/>
              <a:defRPr/>
            </a:pPr>
            <a:r>
              <a:rPr lang="fr-CH" sz="1050" dirty="0"/>
              <a:t>None</a:t>
            </a:r>
            <a:endParaRPr lang="en-US" sz="1050" dirty="0"/>
          </a:p>
          <a:p>
            <a:pPr fontAlgn="auto">
              <a:spcBef>
                <a:spcPts val="0"/>
              </a:spcBef>
              <a:spcAft>
                <a:spcPts val="0"/>
              </a:spcAft>
              <a:defRPr/>
            </a:pPr>
            <a:endParaRPr lang="en-US" sz="1050" dirty="0"/>
          </a:p>
        </p:txBody>
      </p:sp>
    </p:spTree>
    <p:extLst>
      <p:ext uri="{BB962C8B-B14F-4D97-AF65-F5344CB8AC3E}">
        <p14:creationId xmlns:p14="http://schemas.microsoft.com/office/powerpoint/2010/main" val="179878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0" grpId="0" animBg="1"/>
      <p:bldP spid="56" grpId="0" animBg="1"/>
      <p:bldP spid="59" grpId="0" animBg="1"/>
      <p:bldP spid="60" grpId="0" animBg="1"/>
      <p:bldP spid="61" grpId="0" animBg="1"/>
      <p:bldP spid="64" grpId="0" animBg="1"/>
      <p:bldP spid="65" grpId="0" animBg="1"/>
      <p:bldP spid="67" grpId="0" animBg="1"/>
      <p:bldP spid="74"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de-DE" dirty="0" err="1" smtClean="0"/>
              <a:t>Example</a:t>
            </a:r>
            <a:r>
              <a:rPr lang="de-DE" dirty="0" smtClean="0"/>
              <a:t> 2</a:t>
            </a:r>
            <a:endParaRPr lang="en-US" dirty="0" smtClean="0"/>
          </a:p>
        </p:txBody>
      </p:sp>
      <p:sp>
        <p:nvSpPr>
          <p:cNvPr id="5" name="Rounded Rectangle 4"/>
          <p:cNvSpPr/>
          <p:nvPr/>
        </p:nvSpPr>
        <p:spPr>
          <a:xfrm>
            <a:off x="439738" y="1524000"/>
            <a:ext cx="8310562" cy="5105400"/>
          </a:xfrm>
          <a:prstGeom prst="roundRect">
            <a:avLst>
              <a:gd name="adj" fmla="val 3064"/>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de-DE" b="1" dirty="0" smtClean="0"/>
              <a:t>Clean Power Action Plan</a:t>
            </a:r>
            <a:endParaRPr lang="en-US" b="1" dirty="0"/>
          </a:p>
        </p:txBody>
      </p:sp>
      <p:sp>
        <p:nvSpPr>
          <p:cNvPr id="50" name="Rounded Rectangle 49"/>
          <p:cNvSpPr/>
          <p:nvPr/>
        </p:nvSpPr>
        <p:spPr>
          <a:xfrm>
            <a:off x="690562" y="2023382"/>
            <a:ext cx="3014663" cy="1963737"/>
          </a:xfrm>
          <a:prstGeom prst="roundRect">
            <a:avLst>
              <a:gd name="adj" fmla="val 878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err="1"/>
              <a:t>Types</a:t>
            </a:r>
            <a:endParaRPr lang="de-DE" sz="1000" b="1" dirty="0"/>
          </a:p>
          <a:p>
            <a:pPr marL="171450" indent="-171450" fontAlgn="auto">
              <a:spcBef>
                <a:spcPts val="0"/>
              </a:spcBef>
              <a:spcAft>
                <a:spcPts val="0"/>
              </a:spcAft>
              <a:buFont typeface="Arial" pitchFamily="34" charset="0"/>
              <a:buChar char="•"/>
              <a:defRPr/>
            </a:pPr>
            <a:r>
              <a:rPr lang="en-US" sz="1200" b="1" dirty="0">
                <a:solidFill>
                  <a:srgbClr val="FFFF00"/>
                </a:solidFill>
              </a:rPr>
              <a:t>Policy-Strategies-Action Plans</a:t>
            </a:r>
          </a:p>
          <a:p>
            <a:pPr marL="171450" indent="-171450" fontAlgn="auto">
              <a:spcBef>
                <a:spcPts val="0"/>
              </a:spcBef>
              <a:spcAft>
                <a:spcPts val="0"/>
              </a:spcAft>
              <a:buFont typeface="Arial" pitchFamily="34" charset="0"/>
              <a:buChar char="•"/>
              <a:defRPr/>
            </a:pPr>
            <a:r>
              <a:rPr lang="en-US" sz="1100" dirty="0"/>
              <a:t>Regulatory</a:t>
            </a:r>
          </a:p>
          <a:p>
            <a:pPr marL="171450" indent="-171450" fontAlgn="auto">
              <a:spcBef>
                <a:spcPts val="0"/>
              </a:spcBef>
              <a:spcAft>
                <a:spcPts val="0"/>
              </a:spcAft>
              <a:buFont typeface="Arial" pitchFamily="34" charset="0"/>
              <a:buChar char="•"/>
              <a:defRPr/>
            </a:pPr>
            <a:r>
              <a:rPr lang="en-US" sz="1100" dirty="0"/>
              <a:t>Technical-Technological</a:t>
            </a:r>
          </a:p>
          <a:p>
            <a:pPr marL="171450" indent="-171450" fontAlgn="auto">
              <a:spcBef>
                <a:spcPts val="0"/>
              </a:spcBef>
              <a:spcAft>
                <a:spcPts val="0"/>
              </a:spcAft>
              <a:buFont typeface="Arial" pitchFamily="34" charset="0"/>
              <a:buChar char="•"/>
              <a:defRPr/>
            </a:pPr>
            <a:r>
              <a:rPr lang="en-US" sz="1100" dirty="0"/>
              <a:t>Fiscal-Financial-Procurement</a:t>
            </a:r>
          </a:p>
          <a:p>
            <a:pPr marL="171450" indent="-171450" fontAlgn="auto">
              <a:spcBef>
                <a:spcPts val="0"/>
              </a:spcBef>
              <a:spcAft>
                <a:spcPts val="0"/>
              </a:spcAft>
              <a:buFont typeface="Arial" pitchFamily="34" charset="0"/>
              <a:buChar char="•"/>
              <a:defRPr/>
            </a:pPr>
            <a:r>
              <a:rPr lang="en-US" sz="1100" dirty="0"/>
              <a:t>Organizational-Governance</a:t>
            </a:r>
          </a:p>
          <a:p>
            <a:pPr marL="171450" indent="-171450" fontAlgn="auto">
              <a:spcBef>
                <a:spcPts val="0"/>
              </a:spcBef>
              <a:spcAft>
                <a:spcPts val="0"/>
              </a:spcAft>
              <a:buFont typeface="Arial" pitchFamily="34" charset="0"/>
              <a:buChar char="•"/>
              <a:defRPr/>
            </a:pPr>
            <a:r>
              <a:rPr lang="en-US" sz="1100" dirty="0"/>
              <a:t>Education-Awareness Raising</a:t>
            </a:r>
          </a:p>
          <a:p>
            <a:pPr marL="171450" indent="-171450" fontAlgn="auto">
              <a:spcBef>
                <a:spcPts val="0"/>
              </a:spcBef>
              <a:spcAft>
                <a:spcPts val="0"/>
              </a:spcAft>
              <a:buFont typeface="Arial" pitchFamily="34" charset="0"/>
              <a:buChar char="•"/>
              <a:defRPr/>
            </a:pPr>
            <a:r>
              <a:rPr lang="en-US" sz="1100" dirty="0"/>
              <a:t>Assessment-Research</a:t>
            </a:r>
          </a:p>
          <a:p>
            <a:pPr marL="171450" indent="-171450" fontAlgn="auto">
              <a:spcBef>
                <a:spcPts val="0"/>
              </a:spcBef>
              <a:spcAft>
                <a:spcPts val="0"/>
              </a:spcAft>
              <a:buFont typeface="Arial" pitchFamily="34" charset="0"/>
              <a:buChar char="•"/>
              <a:defRPr/>
            </a:pPr>
            <a:r>
              <a:rPr lang="en-US" sz="1100" dirty="0"/>
              <a:t>Public Participation- Stakeholder engagement</a:t>
            </a:r>
          </a:p>
          <a:p>
            <a:pPr algn="ctr" fontAlgn="auto">
              <a:spcBef>
                <a:spcPts val="0"/>
              </a:spcBef>
              <a:spcAft>
                <a:spcPts val="0"/>
              </a:spcAft>
              <a:defRPr/>
            </a:pPr>
            <a:endParaRPr lang="en-US" sz="500" dirty="0"/>
          </a:p>
        </p:txBody>
      </p:sp>
      <p:sp>
        <p:nvSpPr>
          <p:cNvPr id="56" name="Rounded Rectangle 55"/>
          <p:cNvSpPr/>
          <p:nvPr/>
        </p:nvSpPr>
        <p:spPr>
          <a:xfrm>
            <a:off x="6084168" y="2881313"/>
            <a:ext cx="2326407" cy="798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de-DE" sz="1400" b="1" dirty="0" err="1" smtClean="0"/>
              <a:t>Achievements</a:t>
            </a:r>
            <a:endParaRPr lang="de-DE" sz="1400" b="1" dirty="0" smtClean="0"/>
          </a:p>
          <a:p>
            <a:pPr marL="285750" indent="-285750" fontAlgn="auto">
              <a:spcBef>
                <a:spcPts val="0"/>
              </a:spcBef>
              <a:spcAft>
                <a:spcPts val="0"/>
              </a:spcAft>
              <a:buFont typeface="Arial" pitchFamily="34" charset="0"/>
              <a:buChar char="•"/>
              <a:defRPr/>
            </a:pPr>
            <a:r>
              <a:rPr lang="de-DE" sz="1400" b="1" dirty="0" smtClean="0">
                <a:solidFill>
                  <a:srgbClr val="FFFF00"/>
                </a:solidFill>
              </a:rPr>
              <a:t>1,000,000 MtCO2</a:t>
            </a:r>
            <a:endParaRPr lang="de-DE" sz="1400" b="1" dirty="0">
              <a:solidFill>
                <a:srgbClr val="FFFF00"/>
              </a:solidFill>
            </a:endParaRPr>
          </a:p>
          <a:p>
            <a:pPr marL="285750" indent="-285750" fontAlgn="auto">
              <a:spcBef>
                <a:spcPts val="0"/>
              </a:spcBef>
              <a:spcAft>
                <a:spcPts val="0"/>
              </a:spcAft>
              <a:buFont typeface="Arial" pitchFamily="34" charset="0"/>
              <a:buChar char="•"/>
              <a:defRPr/>
            </a:pPr>
            <a:endParaRPr lang="de-DE" sz="1200" dirty="0"/>
          </a:p>
        </p:txBody>
      </p:sp>
      <p:sp>
        <p:nvSpPr>
          <p:cNvPr id="59" name="Rounded Rectangle 58"/>
          <p:cNvSpPr/>
          <p:nvPr/>
        </p:nvSpPr>
        <p:spPr>
          <a:xfrm>
            <a:off x="3738562" y="5110163"/>
            <a:ext cx="2345955" cy="1316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400" b="1" dirty="0"/>
              <a:t>Status</a:t>
            </a:r>
            <a:endParaRPr lang="de-DE" sz="1050" b="1" dirty="0"/>
          </a:p>
          <a:p>
            <a:pPr marL="171450" indent="-171450" fontAlgn="auto">
              <a:spcBef>
                <a:spcPts val="0"/>
              </a:spcBef>
              <a:spcAft>
                <a:spcPts val="0"/>
              </a:spcAft>
              <a:buFont typeface="Arial" pitchFamily="34" charset="0"/>
              <a:buChar char="•"/>
              <a:defRPr/>
            </a:pPr>
            <a:r>
              <a:rPr lang="en-US" sz="1050" dirty="0"/>
              <a:t>Completed</a:t>
            </a:r>
          </a:p>
          <a:p>
            <a:pPr marL="171450" indent="-171450" fontAlgn="auto">
              <a:spcBef>
                <a:spcPts val="0"/>
              </a:spcBef>
              <a:spcAft>
                <a:spcPts val="0"/>
              </a:spcAft>
              <a:buFont typeface="Arial" pitchFamily="34" charset="0"/>
              <a:buChar char="•"/>
              <a:defRPr/>
            </a:pPr>
            <a:r>
              <a:rPr lang="en-US" sz="1100" b="1" dirty="0">
                <a:solidFill>
                  <a:srgbClr val="FFFF00"/>
                </a:solidFill>
              </a:rPr>
              <a:t>in progress</a:t>
            </a:r>
          </a:p>
          <a:p>
            <a:pPr marL="171450" indent="-171450" fontAlgn="auto">
              <a:spcBef>
                <a:spcPts val="0"/>
              </a:spcBef>
              <a:spcAft>
                <a:spcPts val="0"/>
              </a:spcAft>
              <a:buFont typeface="Arial" pitchFamily="34" charset="0"/>
              <a:buChar char="•"/>
              <a:defRPr/>
            </a:pPr>
            <a:r>
              <a:rPr lang="en-US" sz="1050" dirty="0"/>
              <a:t>looking for funding</a:t>
            </a:r>
          </a:p>
          <a:p>
            <a:pPr fontAlgn="auto">
              <a:spcBef>
                <a:spcPts val="0"/>
              </a:spcBef>
              <a:spcAft>
                <a:spcPts val="0"/>
              </a:spcAft>
              <a:defRPr/>
            </a:pPr>
            <a:endParaRPr lang="en-US" sz="1050" dirty="0"/>
          </a:p>
        </p:txBody>
      </p:sp>
      <p:sp>
        <p:nvSpPr>
          <p:cNvPr id="60" name="Rounded Rectangle 59"/>
          <p:cNvSpPr/>
          <p:nvPr/>
        </p:nvSpPr>
        <p:spPr>
          <a:xfrm>
            <a:off x="6084168" y="3679825"/>
            <a:ext cx="2341036" cy="814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de-DE" sz="1400" b="1" dirty="0" err="1"/>
              <a:t>Finance</a:t>
            </a:r>
            <a:endParaRPr lang="de-DE" sz="1400" b="1" dirty="0"/>
          </a:p>
          <a:p>
            <a:pPr marL="285750" indent="-285750" fontAlgn="auto">
              <a:spcBef>
                <a:spcPts val="0"/>
              </a:spcBef>
              <a:spcAft>
                <a:spcPts val="0"/>
              </a:spcAft>
              <a:buFont typeface="Arial" pitchFamily="34" charset="0"/>
              <a:buChar char="•"/>
              <a:defRPr/>
            </a:pPr>
            <a:r>
              <a:rPr lang="de-DE" sz="1200" dirty="0" smtClean="0">
                <a:solidFill>
                  <a:srgbClr val="FFFF00"/>
                </a:solidFill>
              </a:rPr>
              <a:t>N/A</a:t>
            </a:r>
            <a:endParaRPr lang="de-DE" sz="1200" dirty="0">
              <a:solidFill>
                <a:srgbClr val="FFFF00"/>
              </a:solidFill>
            </a:endParaRPr>
          </a:p>
          <a:p>
            <a:pPr marL="285750" indent="-285750" fontAlgn="auto">
              <a:spcBef>
                <a:spcPts val="0"/>
              </a:spcBef>
              <a:spcAft>
                <a:spcPts val="0"/>
              </a:spcAft>
              <a:buFont typeface="Arial" pitchFamily="34" charset="0"/>
              <a:buChar char="•"/>
              <a:defRPr/>
            </a:pPr>
            <a:endParaRPr lang="en-US" sz="1100" dirty="0"/>
          </a:p>
        </p:txBody>
      </p:sp>
      <p:sp>
        <p:nvSpPr>
          <p:cNvPr id="61" name="Rounded Rectangle 60"/>
          <p:cNvSpPr/>
          <p:nvPr/>
        </p:nvSpPr>
        <p:spPr>
          <a:xfrm>
            <a:off x="6084168" y="4492625"/>
            <a:ext cx="2350220" cy="1933575"/>
          </a:xfrm>
          <a:prstGeom prst="roundRect">
            <a:avLst>
              <a:gd name="adj" fmla="val 11928"/>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de-DE" sz="1400" b="1" dirty="0"/>
              <a:t>Summary</a:t>
            </a:r>
          </a:p>
          <a:p>
            <a:pPr marL="171450" indent="-171450" fontAlgn="auto">
              <a:spcBef>
                <a:spcPts val="0"/>
              </a:spcBef>
              <a:spcAft>
                <a:spcPts val="0"/>
              </a:spcAft>
              <a:buFont typeface="Arial" pitchFamily="34" charset="0"/>
              <a:buChar char="•"/>
              <a:defRPr/>
            </a:pPr>
            <a:r>
              <a:rPr lang="en-US" sz="1200" b="1" dirty="0">
                <a:solidFill>
                  <a:srgbClr val="FFFF00"/>
                </a:solidFill>
              </a:rPr>
              <a:t>Goal aims to </a:t>
            </a:r>
            <a:r>
              <a:rPr lang="en-US" sz="1200" b="1" dirty="0" smtClean="0">
                <a:solidFill>
                  <a:srgbClr val="FFFF00"/>
                </a:solidFill>
              </a:rPr>
              <a:t>have the city producing and </a:t>
            </a:r>
            <a:r>
              <a:rPr lang="en-US" sz="1200" b="1" dirty="0">
                <a:solidFill>
                  <a:srgbClr val="FFFF00"/>
                </a:solidFill>
              </a:rPr>
              <a:t>sourcing 100% of its electricity from clean resources in the next two decades.</a:t>
            </a:r>
          </a:p>
        </p:txBody>
      </p:sp>
      <p:sp>
        <p:nvSpPr>
          <p:cNvPr id="64" name="Rounded Rectangle 63"/>
          <p:cNvSpPr/>
          <p:nvPr/>
        </p:nvSpPr>
        <p:spPr>
          <a:xfrm>
            <a:off x="3739536" y="2636912"/>
            <a:ext cx="2344631" cy="973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err="1"/>
              <a:t>Methods</a:t>
            </a:r>
            <a:endParaRPr lang="de-DE" sz="1050" b="1" dirty="0"/>
          </a:p>
          <a:p>
            <a:pPr marL="171450" indent="-171450" fontAlgn="auto">
              <a:spcBef>
                <a:spcPts val="0"/>
              </a:spcBef>
              <a:spcAft>
                <a:spcPts val="0"/>
              </a:spcAft>
              <a:buFont typeface="Arial" pitchFamily="34" charset="0"/>
              <a:buChar char="•"/>
              <a:defRPr/>
            </a:pPr>
            <a:r>
              <a:rPr lang="en-US" sz="1100" b="1" dirty="0">
                <a:solidFill>
                  <a:srgbClr val="FFFF00"/>
                </a:solidFill>
              </a:rPr>
              <a:t>Renewable Energy shift </a:t>
            </a:r>
          </a:p>
          <a:p>
            <a:pPr marL="171450" indent="-171450" fontAlgn="auto">
              <a:spcBef>
                <a:spcPts val="0"/>
              </a:spcBef>
              <a:spcAft>
                <a:spcPts val="0"/>
              </a:spcAft>
              <a:buFont typeface="Arial" pitchFamily="34" charset="0"/>
              <a:buChar char="•"/>
              <a:defRPr/>
            </a:pPr>
            <a:r>
              <a:rPr lang="en-US" sz="1050" dirty="0"/>
              <a:t>Low carbon energy shift</a:t>
            </a:r>
          </a:p>
          <a:p>
            <a:pPr marL="171450" indent="-171450" fontAlgn="auto">
              <a:spcBef>
                <a:spcPts val="0"/>
              </a:spcBef>
              <a:spcAft>
                <a:spcPts val="0"/>
              </a:spcAft>
              <a:buFont typeface="Arial" pitchFamily="34" charset="0"/>
              <a:buChar char="•"/>
              <a:defRPr/>
            </a:pPr>
            <a:r>
              <a:rPr lang="en-US" sz="1050" dirty="0"/>
              <a:t>Management/Efficiency</a:t>
            </a:r>
          </a:p>
        </p:txBody>
      </p:sp>
      <p:sp>
        <p:nvSpPr>
          <p:cNvPr id="65" name="Rounded Rectangle 64"/>
          <p:cNvSpPr/>
          <p:nvPr/>
        </p:nvSpPr>
        <p:spPr>
          <a:xfrm>
            <a:off x="3738562" y="3609975"/>
            <a:ext cx="2345955" cy="1497013"/>
          </a:xfrm>
          <a:prstGeom prst="roundRect">
            <a:avLst>
              <a:gd name="adj" fmla="val 1327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400" b="1" dirty="0" err="1"/>
              <a:t>Sectors</a:t>
            </a:r>
            <a:endParaRPr lang="de-DE" sz="1400" b="1" dirty="0"/>
          </a:p>
          <a:p>
            <a:pPr marL="171450" indent="-171450" fontAlgn="auto">
              <a:spcBef>
                <a:spcPts val="0"/>
              </a:spcBef>
              <a:spcAft>
                <a:spcPts val="0"/>
              </a:spcAft>
              <a:buFont typeface="Arial" pitchFamily="34" charset="0"/>
              <a:buChar char="•"/>
              <a:defRPr/>
            </a:pPr>
            <a:r>
              <a:rPr lang="en-US" sz="1400" b="1" dirty="0">
                <a:solidFill>
                  <a:srgbClr val="FFFF00"/>
                </a:solidFill>
              </a:rPr>
              <a:t>Buildings</a:t>
            </a:r>
          </a:p>
          <a:p>
            <a:pPr marL="171450" indent="-171450" fontAlgn="auto">
              <a:spcBef>
                <a:spcPts val="0"/>
              </a:spcBef>
              <a:spcAft>
                <a:spcPts val="0"/>
              </a:spcAft>
              <a:buFont typeface="Arial" pitchFamily="34" charset="0"/>
              <a:buChar char="•"/>
              <a:defRPr/>
            </a:pPr>
            <a:r>
              <a:rPr lang="en-US" sz="1400" b="1" dirty="0">
                <a:solidFill>
                  <a:srgbClr val="FFFF00"/>
                </a:solidFill>
              </a:rPr>
              <a:t>Facilities</a:t>
            </a:r>
          </a:p>
          <a:p>
            <a:pPr marL="171450" indent="-171450" fontAlgn="auto">
              <a:spcBef>
                <a:spcPts val="0"/>
              </a:spcBef>
              <a:spcAft>
                <a:spcPts val="0"/>
              </a:spcAft>
              <a:buFont typeface="Arial" pitchFamily="34" charset="0"/>
              <a:buChar char="•"/>
              <a:defRPr/>
            </a:pPr>
            <a:r>
              <a:rPr lang="en-US" sz="1200" dirty="0"/>
              <a:t>Transport</a:t>
            </a:r>
          </a:p>
          <a:p>
            <a:pPr marL="171450" indent="-171450" fontAlgn="auto">
              <a:spcBef>
                <a:spcPts val="0"/>
              </a:spcBef>
              <a:spcAft>
                <a:spcPts val="0"/>
              </a:spcAft>
              <a:buFont typeface="Arial" pitchFamily="34" charset="0"/>
              <a:buChar char="•"/>
              <a:defRPr/>
            </a:pPr>
            <a:r>
              <a:rPr lang="en-US" sz="1200" dirty="0"/>
              <a:t>Waste</a:t>
            </a:r>
          </a:p>
          <a:p>
            <a:pPr marL="171450" indent="-171450" fontAlgn="auto">
              <a:spcBef>
                <a:spcPts val="0"/>
              </a:spcBef>
              <a:spcAft>
                <a:spcPts val="0"/>
              </a:spcAft>
              <a:buFont typeface="Arial" pitchFamily="34" charset="0"/>
              <a:buChar char="•"/>
              <a:defRPr/>
            </a:pPr>
            <a:r>
              <a:rPr lang="en-US" sz="1200" dirty="0"/>
              <a:t>Agriculture</a:t>
            </a:r>
          </a:p>
          <a:p>
            <a:pPr marL="171450" indent="-171450" fontAlgn="auto">
              <a:spcBef>
                <a:spcPts val="0"/>
              </a:spcBef>
              <a:spcAft>
                <a:spcPts val="0"/>
              </a:spcAft>
              <a:buFont typeface="Arial" pitchFamily="34" charset="0"/>
              <a:buChar char="•"/>
              <a:defRPr/>
            </a:pPr>
            <a:r>
              <a:rPr lang="en-US" sz="1200" dirty="0"/>
              <a:t>Other</a:t>
            </a:r>
          </a:p>
        </p:txBody>
      </p:sp>
      <p:sp>
        <p:nvSpPr>
          <p:cNvPr id="67" name="Rounded Rectangle 66"/>
          <p:cNvSpPr/>
          <p:nvPr/>
        </p:nvSpPr>
        <p:spPr>
          <a:xfrm>
            <a:off x="6084168" y="2023383"/>
            <a:ext cx="2326408" cy="857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400" b="1" dirty="0"/>
              <a:t>Focus</a:t>
            </a:r>
          </a:p>
          <a:p>
            <a:pPr marL="171450" indent="-171450" fontAlgn="auto">
              <a:spcBef>
                <a:spcPts val="0"/>
              </a:spcBef>
              <a:spcAft>
                <a:spcPts val="0"/>
              </a:spcAft>
              <a:buFont typeface="Arial" pitchFamily="34" charset="0"/>
              <a:buChar char="•"/>
              <a:defRPr/>
            </a:pPr>
            <a:r>
              <a:rPr lang="en-US" sz="1100" dirty="0"/>
              <a:t>Adaptation</a:t>
            </a:r>
          </a:p>
          <a:p>
            <a:pPr marL="171450" indent="-171450" fontAlgn="auto">
              <a:spcBef>
                <a:spcPts val="0"/>
              </a:spcBef>
              <a:spcAft>
                <a:spcPts val="0"/>
              </a:spcAft>
              <a:buFont typeface="Arial" pitchFamily="34" charset="0"/>
              <a:buChar char="•"/>
              <a:defRPr/>
            </a:pPr>
            <a:r>
              <a:rPr lang="en-US" sz="1100" b="1" dirty="0">
                <a:solidFill>
                  <a:srgbClr val="FFFF00"/>
                </a:solidFill>
              </a:rPr>
              <a:t>Mitigation</a:t>
            </a:r>
          </a:p>
        </p:txBody>
      </p:sp>
      <p:sp>
        <p:nvSpPr>
          <p:cNvPr id="74" name="Rounded Rectangle 73"/>
          <p:cNvSpPr/>
          <p:nvPr/>
        </p:nvSpPr>
        <p:spPr>
          <a:xfrm>
            <a:off x="3705225" y="2042976"/>
            <a:ext cx="2391278" cy="5939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400" b="1" dirty="0" err="1"/>
              <a:t>Boundary</a:t>
            </a:r>
            <a:endParaRPr lang="de-DE" sz="1100" b="1" dirty="0"/>
          </a:p>
          <a:p>
            <a:pPr marL="171450" indent="-171450" fontAlgn="auto">
              <a:spcBef>
                <a:spcPts val="0"/>
              </a:spcBef>
              <a:spcAft>
                <a:spcPts val="0"/>
              </a:spcAft>
              <a:buFont typeface="Arial" pitchFamily="34" charset="0"/>
              <a:buChar char="•"/>
              <a:defRPr/>
            </a:pPr>
            <a:r>
              <a:rPr lang="en-US" sz="1100" dirty="0"/>
              <a:t>Community</a:t>
            </a:r>
          </a:p>
          <a:p>
            <a:pPr marL="171450" indent="-171450" fontAlgn="auto">
              <a:spcBef>
                <a:spcPts val="0"/>
              </a:spcBef>
              <a:spcAft>
                <a:spcPts val="0"/>
              </a:spcAft>
              <a:buFont typeface="Arial" pitchFamily="34" charset="0"/>
              <a:buChar char="•"/>
              <a:defRPr/>
            </a:pPr>
            <a:r>
              <a:rPr lang="en-US" sz="1200" b="1" dirty="0">
                <a:solidFill>
                  <a:srgbClr val="FFFF00"/>
                </a:solidFill>
              </a:rPr>
              <a:t>Government</a:t>
            </a:r>
            <a:endParaRPr lang="en-US" sz="1100" b="1" dirty="0">
              <a:solidFill>
                <a:srgbClr val="FFFF00"/>
              </a:solidFill>
            </a:endParaRPr>
          </a:p>
        </p:txBody>
      </p:sp>
      <p:sp>
        <p:nvSpPr>
          <p:cNvPr id="14" name="Rounded Rectangle 13"/>
          <p:cNvSpPr/>
          <p:nvPr/>
        </p:nvSpPr>
        <p:spPr>
          <a:xfrm>
            <a:off x="690562" y="4000500"/>
            <a:ext cx="3025775" cy="2425700"/>
          </a:xfrm>
          <a:prstGeom prst="roundRect">
            <a:avLst>
              <a:gd name="adj" fmla="val 771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a:t>Co-</a:t>
            </a:r>
            <a:r>
              <a:rPr lang="de-DE" sz="1600" b="1" dirty="0" err="1"/>
              <a:t>benefits</a:t>
            </a:r>
            <a:endParaRPr lang="de-DE" sz="1100" b="1" dirty="0"/>
          </a:p>
          <a:p>
            <a:pPr marL="171450" indent="-171450" fontAlgn="auto">
              <a:spcBef>
                <a:spcPts val="0"/>
              </a:spcBef>
              <a:spcAft>
                <a:spcPts val="0"/>
              </a:spcAft>
              <a:buFont typeface="Arial" pitchFamily="34" charset="0"/>
              <a:buChar char="•"/>
              <a:defRPr/>
            </a:pPr>
            <a:r>
              <a:rPr lang="en-US" sz="1200" b="1" dirty="0">
                <a:solidFill>
                  <a:srgbClr val="FFFF00"/>
                </a:solidFill>
              </a:rPr>
              <a:t>Improving urban air quality</a:t>
            </a:r>
          </a:p>
          <a:p>
            <a:pPr marL="171450" indent="-171450" fontAlgn="auto">
              <a:spcBef>
                <a:spcPts val="0"/>
              </a:spcBef>
              <a:spcAft>
                <a:spcPts val="0"/>
              </a:spcAft>
              <a:buFont typeface="Arial" pitchFamily="34" charset="0"/>
              <a:buChar char="•"/>
              <a:defRPr/>
            </a:pPr>
            <a:r>
              <a:rPr lang="en-US" sz="1050" dirty="0">
                <a:solidFill>
                  <a:schemeClr val="bg1"/>
                </a:solidFill>
              </a:rPr>
              <a:t>Improving urban livelihoods</a:t>
            </a:r>
          </a:p>
          <a:p>
            <a:pPr marL="171450" indent="-171450" fontAlgn="auto">
              <a:spcBef>
                <a:spcPts val="0"/>
              </a:spcBef>
              <a:spcAft>
                <a:spcPts val="0"/>
              </a:spcAft>
              <a:buFont typeface="Arial" pitchFamily="34" charset="0"/>
              <a:buChar char="•"/>
              <a:defRPr/>
            </a:pPr>
            <a:r>
              <a:rPr lang="en-US" sz="1200" dirty="0">
                <a:solidFill>
                  <a:srgbClr val="FFFF00"/>
                </a:solidFill>
              </a:rPr>
              <a:t>Securing safe and resilient energy supply</a:t>
            </a:r>
          </a:p>
          <a:p>
            <a:pPr marL="171450" indent="-171450" fontAlgn="auto">
              <a:spcBef>
                <a:spcPts val="0"/>
              </a:spcBef>
              <a:spcAft>
                <a:spcPts val="0"/>
              </a:spcAft>
              <a:buFont typeface="Arial" pitchFamily="34" charset="0"/>
              <a:buChar char="•"/>
              <a:defRPr/>
            </a:pPr>
            <a:r>
              <a:rPr lang="en-US" sz="1200" dirty="0">
                <a:solidFill>
                  <a:srgbClr val="FFFF00"/>
                </a:solidFill>
              </a:rPr>
              <a:t>Increasing access to energy</a:t>
            </a:r>
          </a:p>
          <a:p>
            <a:pPr marL="171450" indent="-171450" fontAlgn="auto">
              <a:spcBef>
                <a:spcPts val="0"/>
              </a:spcBef>
              <a:spcAft>
                <a:spcPts val="0"/>
              </a:spcAft>
              <a:buFont typeface="Arial" pitchFamily="34" charset="0"/>
              <a:buChar char="•"/>
              <a:defRPr/>
            </a:pPr>
            <a:r>
              <a:rPr lang="en-US" sz="1050" dirty="0"/>
              <a:t>Supporting green urban economy</a:t>
            </a:r>
          </a:p>
          <a:p>
            <a:pPr marL="171450" indent="-171450" fontAlgn="auto">
              <a:spcBef>
                <a:spcPts val="0"/>
              </a:spcBef>
              <a:spcAft>
                <a:spcPts val="0"/>
              </a:spcAft>
              <a:buFont typeface="Arial" pitchFamily="34" charset="0"/>
              <a:buChar char="•"/>
              <a:defRPr/>
            </a:pPr>
            <a:r>
              <a:rPr lang="en-US" sz="1050" dirty="0"/>
              <a:t>Promote gender equality and empowering women</a:t>
            </a:r>
          </a:p>
          <a:p>
            <a:pPr marL="171450" indent="-171450" fontAlgn="auto">
              <a:spcBef>
                <a:spcPts val="0"/>
              </a:spcBef>
              <a:spcAft>
                <a:spcPts val="0"/>
              </a:spcAft>
              <a:buFont typeface="Arial" pitchFamily="34" charset="0"/>
              <a:buChar char="•"/>
              <a:defRPr/>
            </a:pPr>
            <a:r>
              <a:rPr lang="en-US" sz="1050" dirty="0"/>
              <a:t>Preserving ecosystems</a:t>
            </a:r>
          </a:p>
          <a:p>
            <a:pPr marL="171450" indent="-171450" fontAlgn="auto">
              <a:spcBef>
                <a:spcPts val="0"/>
              </a:spcBef>
              <a:spcAft>
                <a:spcPts val="0"/>
              </a:spcAft>
              <a:buFont typeface="Arial" pitchFamily="34" charset="0"/>
              <a:buChar char="•"/>
              <a:defRPr/>
            </a:pPr>
            <a:r>
              <a:rPr lang="en-US" sz="1050" dirty="0"/>
              <a:t>Improving public health</a:t>
            </a:r>
          </a:p>
          <a:p>
            <a:pPr marL="171450" indent="-171450" fontAlgn="auto">
              <a:spcBef>
                <a:spcPts val="0"/>
              </a:spcBef>
              <a:spcAft>
                <a:spcPts val="0"/>
              </a:spcAft>
              <a:buFont typeface="Arial" pitchFamily="34" charset="0"/>
              <a:buChar char="•"/>
              <a:defRPr/>
            </a:pPr>
            <a:r>
              <a:rPr lang="fr-CH" sz="1050" dirty="0" err="1"/>
              <a:t>Improving</a:t>
            </a:r>
            <a:r>
              <a:rPr lang="fr-CH" sz="1050" dirty="0"/>
              <a:t> social </a:t>
            </a:r>
            <a:r>
              <a:rPr lang="fr-CH" sz="1050" dirty="0" err="1"/>
              <a:t>housing</a:t>
            </a:r>
            <a:r>
              <a:rPr lang="fr-CH" sz="1050" dirty="0"/>
              <a:t> (incl. </a:t>
            </a:r>
            <a:r>
              <a:rPr lang="fr-CH" sz="1050" dirty="0" err="1"/>
              <a:t>slum</a:t>
            </a:r>
            <a:r>
              <a:rPr lang="fr-CH" sz="1050" dirty="0"/>
              <a:t> </a:t>
            </a:r>
            <a:r>
              <a:rPr lang="fr-CH" sz="1050" dirty="0" err="1"/>
              <a:t>upgrading</a:t>
            </a:r>
            <a:r>
              <a:rPr lang="fr-CH" sz="1050" dirty="0"/>
              <a:t>)</a:t>
            </a:r>
          </a:p>
          <a:p>
            <a:pPr marL="171450" indent="-171450" fontAlgn="auto">
              <a:spcBef>
                <a:spcPts val="0"/>
              </a:spcBef>
              <a:spcAft>
                <a:spcPts val="0"/>
              </a:spcAft>
              <a:buFont typeface="Arial" pitchFamily="34" charset="0"/>
              <a:buChar char="•"/>
              <a:defRPr/>
            </a:pPr>
            <a:r>
              <a:rPr lang="fr-CH" sz="1050" dirty="0" err="1"/>
              <a:t>Improving</a:t>
            </a:r>
            <a:r>
              <a:rPr lang="fr-CH" sz="1050" dirty="0"/>
              <a:t> </a:t>
            </a:r>
            <a:r>
              <a:rPr lang="fr-CH" sz="1050" dirty="0" err="1"/>
              <a:t>access</a:t>
            </a:r>
            <a:r>
              <a:rPr lang="fr-CH" sz="1050" dirty="0"/>
              <a:t> to clean water</a:t>
            </a:r>
          </a:p>
          <a:p>
            <a:pPr marL="171450" indent="-171450" fontAlgn="auto">
              <a:spcBef>
                <a:spcPts val="0"/>
              </a:spcBef>
              <a:spcAft>
                <a:spcPts val="0"/>
              </a:spcAft>
              <a:buFont typeface="Arial" pitchFamily="34" charset="0"/>
              <a:buChar char="•"/>
              <a:defRPr/>
            </a:pPr>
            <a:r>
              <a:rPr lang="fr-CH" sz="1050" dirty="0"/>
              <a:t>None</a:t>
            </a:r>
            <a:endParaRPr lang="en-US" sz="1050" dirty="0"/>
          </a:p>
          <a:p>
            <a:pPr fontAlgn="auto">
              <a:spcBef>
                <a:spcPts val="0"/>
              </a:spcBef>
              <a:spcAft>
                <a:spcPts val="0"/>
              </a:spcAft>
              <a:defRPr/>
            </a:pPr>
            <a:endParaRPr lang="en-US" sz="1050" dirty="0"/>
          </a:p>
        </p:txBody>
      </p:sp>
    </p:spTree>
    <p:extLst>
      <p:ext uri="{BB962C8B-B14F-4D97-AF65-F5344CB8AC3E}">
        <p14:creationId xmlns:p14="http://schemas.microsoft.com/office/powerpoint/2010/main" val="12026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0" grpId="0" animBg="1"/>
      <p:bldP spid="56" grpId="0" animBg="1"/>
      <p:bldP spid="59" grpId="0" animBg="1"/>
      <p:bldP spid="60" grpId="0" animBg="1"/>
      <p:bldP spid="61" grpId="0" animBg="1"/>
      <p:bldP spid="64" grpId="0" animBg="1"/>
      <p:bldP spid="65" grpId="0" animBg="1"/>
      <p:bldP spid="67" grpId="0" animBg="1"/>
      <p:bldP spid="74"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944562"/>
          </a:xfrm>
        </p:spPr>
        <p:txBody>
          <a:bodyPr/>
          <a:lstStyle/>
          <a:p>
            <a:pPr eaLnBrk="1" hangingPunct="1"/>
            <a:r>
              <a:rPr lang="fr-CH" smtClean="0"/>
              <a:t>Example of a City report</a:t>
            </a:r>
            <a:endParaRPr lang="en-US" smtClean="0"/>
          </a:p>
        </p:txBody>
      </p:sp>
      <p:pic>
        <p:nvPicPr>
          <p:cNvPr id="27651" name="Picture 3" descr="Action - Google Chrome"/>
          <p:cNvPicPr>
            <a:picLocks noChangeAspect="1"/>
          </p:cNvPicPr>
          <p:nvPr/>
        </p:nvPicPr>
        <p:blipFill>
          <a:blip r:embed="rId3">
            <a:extLst>
              <a:ext uri="{28A0092B-C50C-407E-A947-70E740481C1C}">
                <a14:useLocalDpi xmlns:a14="http://schemas.microsoft.com/office/drawing/2010/main" val="0"/>
              </a:ext>
            </a:extLst>
          </a:blip>
          <a:srcRect t="6667" r="8261"/>
          <a:stretch>
            <a:fillRect/>
          </a:stretch>
        </p:blipFill>
        <p:spPr bwMode="auto">
          <a:xfrm>
            <a:off x="5004048" y="1484784"/>
            <a:ext cx="3444538" cy="372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6" descr="Commitments - Google Chrome"/>
          <p:cNvPicPr>
            <a:picLocks noChangeAspect="1"/>
          </p:cNvPicPr>
          <p:nvPr/>
        </p:nvPicPr>
        <p:blipFill>
          <a:blip r:embed="rId4">
            <a:extLst>
              <a:ext uri="{28A0092B-C50C-407E-A947-70E740481C1C}">
                <a14:useLocalDpi xmlns:a14="http://schemas.microsoft.com/office/drawing/2010/main" val="0"/>
              </a:ext>
            </a:extLst>
          </a:blip>
          <a:srcRect l="9622" t="5278" r="7533"/>
          <a:stretch>
            <a:fillRect/>
          </a:stretch>
        </p:blipFill>
        <p:spPr bwMode="auto">
          <a:xfrm>
            <a:off x="1259632" y="1322337"/>
            <a:ext cx="2824010" cy="404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5597525"/>
            <a:ext cx="903605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756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txBox="1">
            <a:spLocks/>
          </p:cNvSpPr>
          <p:nvPr>
            <p:custDataLst>
              <p:tags r:id="rId1"/>
            </p:custDataLst>
          </p:nvPr>
        </p:nvSpPr>
        <p:spPr bwMode="auto">
          <a:xfrm>
            <a:off x="107950" y="160338"/>
            <a:ext cx="88773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a:t>carbon</a:t>
            </a:r>
            <a:r>
              <a:rPr lang="en-US" sz="2800" i="1"/>
              <a:t>n</a:t>
            </a:r>
            <a:r>
              <a:rPr lang="en-US" sz="2800"/>
              <a:t> Cities Climate Registry (cCCR)</a:t>
            </a:r>
          </a:p>
          <a:p>
            <a:pPr algn="ctr" eaLnBrk="1" hangingPunct="1"/>
            <a:r>
              <a:rPr lang="en-US" sz="2800"/>
              <a:t>as the reporting platform of the EHCC 2012 </a:t>
            </a:r>
          </a:p>
        </p:txBody>
      </p:sp>
      <p:pic>
        <p:nvPicPr>
          <p:cNvPr id="26627" name="Picture 1" descr="Reporting Cities | carbonn Cities Climate Registry - Google Chrome"/>
          <p:cNvPicPr>
            <a:picLocks noChangeAspect="1"/>
          </p:cNvPicPr>
          <p:nvPr/>
        </p:nvPicPr>
        <p:blipFill>
          <a:blip r:embed="rId4">
            <a:extLst>
              <a:ext uri="{28A0092B-C50C-407E-A947-70E740481C1C}">
                <a14:useLocalDpi xmlns:a14="http://schemas.microsoft.com/office/drawing/2010/main" val="0"/>
              </a:ext>
            </a:extLst>
          </a:blip>
          <a:srcRect l="31195" t="21123" r="28607"/>
          <a:stretch>
            <a:fillRect/>
          </a:stretch>
        </p:blipFill>
        <p:spPr bwMode="auto">
          <a:xfrm>
            <a:off x="1583644" y="1255191"/>
            <a:ext cx="3025558" cy="388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8"/>
          <p:cNvSpPr>
            <a:spLocks noChangeArrowheads="1"/>
          </p:cNvSpPr>
          <p:nvPr/>
        </p:nvSpPr>
        <p:spPr bwMode="auto">
          <a:xfrm>
            <a:off x="5004048" y="1412776"/>
            <a:ext cx="315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hlinkClick r:id="rId5"/>
              </a:rPr>
              <a:t>http://carbonn.org/login/ehcc/</a:t>
            </a:r>
            <a:endParaRPr lang="en-US" dirty="0"/>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5597525"/>
            <a:ext cx="903605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663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Confidentiality</a:t>
            </a:r>
          </a:p>
        </p:txBody>
      </p:sp>
      <p:sp>
        <p:nvSpPr>
          <p:cNvPr id="28675" name="Content Placeholder 2"/>
          <p:cNvSpPr txBox="1">
            <a:spLocks/>
          </p:cNvSpPr>
          <p:nvPr/>
        </p:nvSpPr>
        <p:spPr bwMode="auto">
          <a:xfrm>
            <a:off x="457200" y="18288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r>
              <a:rPr lang="fr-CH" sz="3200"/>
              <a:t>Use of data by the cCCR</a:t>
            </a:r>
            <a:endParaRPr lang="en-US" sz="3200"/>
          </a:p>
          <a:p>
            <a:pPr eaLnBrk="1" hangingPunct="1">
              <a:spcBef>
                <a:spcPct val="20000"/>
              </a:spcBef>
              <a:buFont typeface="Arial" charset="0"/>
              <a:buChar char="•"/>
            </a:pPr>
            <a:r>
              <a:rPr lang="en-US" sz="3200"/>
              <a:t>Use of data for the purpose of EHCC</a:t>
            </a:r>
          </a:p>
          <a:p>
            <a:pPr eaLnBrk="1" hangingPunct="1">
              <a:spcBef>
                <a:spcPct val="20000"/>
              </a:spcBef>
              <a:buFont typeface="Arial" charset="0"/>
              <a:buNone/>
            </a:pPr>
            <a:endParaRPr lang="en-US" sz="3200"/>
          </a:p>
          <a:p>
            <a:pPr eaLnBrk="1" hangingPunct="1">
              <a:spcBef>
                <a:spcPct val="20000"/>
              </a:spcBef>
              <a:buFont typeface="Arial" charset="0"/>
              <a:buNone/>
            </a:pPr>
            <a:r>
              <a:rPr lang="en-US" sz="3200"/>
              <a:t>No ranking involved in EHCC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597525"/>
            <a:ext cx="903605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654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citiesclimateregistry.org/typo3temp/pics/0175e3bcd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836613"/>
            <a:ext cx="8351838" cy="563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2"/>
          <p:cNvSpPr txBox="1">
            <a:spLocks/>
          </p:cNvSpPr>
          <p:nvPr>
            <p:custDataLst>
              <p:tags r:id="rId1"/>
            </p:custDataLst>
          </p:nvPr>
        </p:nvSpPr>
        <p:spPr bwMode="auto">
          <a:xfrm>
            <a:off x="107950" y="160338"/>
            <a:ext cx="88773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a:t>Guidance Documents for Reporting Process</a:t>
            </a:r>
          </a:p>
        </p:txBody>
      </p:sp>
    </p:spTree>
    <p:extLst>
      <p:ext uri="{BB962C8B-B14F-4D97-AF65-F5344CB8AC3E}">
        <p14:creationId xmlns:p14="http://schemas.microsoft.com/office/powerpoint/2010/main" val="1371579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ubrik 4"/>
          <p:cNvSpPr>
            <a:spLocks noGrp="1"/>
          </p:cNvSpPr>
          <p:nvPr>
            <p:ph type="title"/>
          </p:nvPr>
        </p:nvSpPr>
        <p:spPr>
          <a:xfrm>
            <a:off x="250825" y="44450"/>
            <a:ext cx="8580438" cy="792163"/>
          </a:xfrm>
        </p:spPr>
        <p:txBody>
          <a:bodyPr/>
          <a:lstStyle/>
          <a:p>
            <a:pPr eaLnBrk="1" hangingPunct="1"/>
            <a:r>
              <a:rPr lang="sv-SE" sz="2800" b="1" dirty="0" smtClean="0"/>
              <a:t>Tips for </a:t>
            </a:r>
            <a:r>
              <a:rPr lang="sv-SE" sz="2800" b="1" dirty="0" err="1" smtClean="0"/>
              <a:t>reporting</a:t>
            </a:r>
            <a:endParaRPr lang="sv-SE" sz="2800" b="1" dirty="0" smtClean="0"/>
          </a:p>
        </p:txBody>
      </p:sp>
      <p:sp>
        <p:nvSpPr>
          <p:cNvPr id="30723" name="Platshållare för innehåll 1"/>
          <p:cNvSpPr>
            <a:spLocks noGrp="1"/>
          </p:cNvSpPr>
          <p:nvPr>
            <p:ph idx="1"/>
          </p:nvPr>
        </p:nvSpPr>
        <p:spPr>
          <a:xfrm>
            <a:off x="511175" y="919163"/>
            <a:ext cx="8229600" cy="4525962"/>
          </a:xfrm>
        </p:spPr>
        <p:txBody>
          <a:bodyPr/>
          <a:lstStyle/>
          <a:p>
            <a:pPr eaLnBrk="1" hangingPunct="1">
              <a:lnSpc>
                <a:spcPct val="80000"/>
              </a:lnSpc>
            </a:pPr>
            <a:r>
              <a:rPr lang="de-DE" sz="1800" dirty="0" err="1" smtClean="0"/>
              <a:t>Demonstrate</a:t>
            </a:r>
            <a:r>
              <a:rPr lang="de-DE" sz="1800" dirty="0" smtClean="0"/>
              <a:t> </a:t>
            </a:r>
            <a:r>
              <a:rPr lang="de-DE" sz="1800" dirty="0" err="1" smtClean="0"/>
              <a:t>what</a:t>
            </a:r>
            <a:r>
              <a:rPr lang="de-DE" sz="1800" dirty="0" smtClean="0"/>
              <a:t> </a:t>
            </a:r>
            <a:r>
              <a:rPr lang="de-DE" sz="1800" dirty="0" err="1" smtClean="0"/>
              <a:t>your</a:t>
            </a:r>
            <a:r>
              <a:rPr lang="de-DE" sz="1800" dirty="0" smtClean="0"/>
              <a:t> </a:t>
            </a:r>
            <a:r>
              <a:rPr lang="de-DE" sz="1800" dirty="0" err="1" smtClean="0"/>
              <a:t>city</a:t>
            </a:r>
            <a:r>
              <a:rPr lang="de-DE" sz="1800" dirty="0" smtClean="0"/>
              <a:t> </a:t>
            </a:r>
            <a:r>
              <a:rPr lang="de-DE" sz="1800" dirty="0" err="1" smtClean="0"/>
              <a:t>has</a:t>
            </a:r>
            <a:r>
              <a:rPr lang="de-DE" sz="1800" dirty="0" smtClean="0"/>
              <a:t> </a:t>
            </a:r>
            <a:r>
              <a:rPr lang="de-DE" sz="1800" dirty="0" err="1" smtClean="0"/>
              <a:t>accomplished</a:t>
            </a:r>
            <a:r>
              <a:rPr lang="de-DE" sz="1800" dirty="0" smtClean="0"/>
              <a:t> </a:t>
            </a:r>
            <a:r>
              <a:rPr lang="de-DE" sz="1800" dirty="0" err="1" smtClean="0"/>
              <a:t>the</a:t>
            </a:r>
            <a:r>
              <a:rPr lang="de-DE" sz="1800" dirty="0" smtClean="0"/>
              <a:t> </a:t>
            </a:r>
            <a:r>
              <a:rPr lang="de-DE" sz="1800" dirty="0" err="1" smtClean="0"/>
              <a:t>latest</a:t>
            </a:r>
            <a:r>
              <a:rPr lang="de-DE" sz="1800" dirty="0" smtClean="0"/>
              <a:t> </a:t>
            </a:r>
            <a:r>
              <a:rPr lang="de-DE" sz="1800" dirty="0" err="1" smtClean="0"/>
              <a:t>five</a:t>
            </a:r>
            <a:r>
              <a:rPr lang="de-DE" sz="1800" dirty="0" smtClean="0"/>
              <a:t> </a:t>
            </a:r>
            <a:r>
              <a:rPr lang="de-DE" sz="1800" dirty="0" err="1" smtClean="0"/>
              <a:t>years</a:t>
            </a:r>
            <a:r>
              <a:rPr lang="de-DE" sz="1800" dirty="0" smtClean="0"/>
              <a:t> but also </a:t>
            </a:r>
            <a:r>
              <a:rPr lang="de-DE" sz="1800" dirty="0" err="1" smtClean="0"/>
              <a:t>make</a:t>
            </a:r>
            <a:r>
              <a:rPr lang="de-DE" sz="1800" dirty="0" smtClean="0"/>
              <a:t> </a:t>
            </a:r>
            <a:r>
              <a:rPr lang="de-DE" sz="1800" dirty="0" err="1" smtClean="0"/>
              <a:t>sure</a:t>
            </a:r>
            <a:r>
              <a:rPr lang="de-DE" sz="1800" dirty="0" smtClean="0"/>
              <a:t> </a:t>
            </a:r>
            <a:r>
              <a:rPr lang="de-DE" sz="1800" dirty="0" err="1" smtClean="0"/>
              <a:t>to</a:t>
            </a:r>
            <a:r>
              <a:rPr lang="de-DE" sz="1800" dirty="0" smtClean="0"/>
              <a:t> </a:t>
            </a:r>
            <a:r>
              <a:rPr lang="de-DE" sz="1800" dirty="0" err="1" smtClean="0"/>
              <a:t>report</a:t>
            </a:r>
            <a:r>
              <a:rPr lang="de-DE" sz="1800" dirty="0" smtClean="0"/>
              <a:t> </a:t>
            </a:r>
            <a:r>
              <a:rPr lang="de-DE" sz="1800" dirty="0" err="1" smtClean="0"/>
              <a:t>actions</a:t>
            </a:r>
            <a:r>
              <a:rPr lang="de-DE" sz="1800" dirty="0" smtClean="0"/>
              <a:t> in </a:t>
            </a:r>
            <a:r>
              <a:rPr lang="de-DE" sz="1800" dirty="0" err="1" smtClean="0"/>
              <a:t>progress</a:t>
            </a:r>
            <a:r>
              <a:rPr lang="de-DE" sz="1800" dirty="0" smtClean="0"/>
              <a:t> </a:t>
            </a:r>
            <a:r>
              <a:rPr lang="de-DE" sz="1800" dirty="0" err="1" smtClean="0"/>
              <a:t>and</a:t>
            </a:r>
            <a:r>
              <a:rPr lang="de-DE" sz="1800" dirty="0" smtClean="0"/>
              <a:t> </a:t>
            </a:r>
            <a:r>
              <a:rPr lang="de-DE" sz="1800" dirty="0" err="1" smtClean="0"/>
              <a:t>looking</a:t>
            </a:r>
            <a:r>
              <a:rPr lang="de-DE" sz="1800" dirty="0" smtClean="0"/>
              <a:t> </a:t>
            </a:r>
            <a:r>
              <a:rPr lang="de-DE" sz="1800" dirty="0" err="1" smtClean="0"/>
              <a:t>for</a:t>
            </a:r>
            <a:r>
              <a:rPr lang="de-DE" sz="1800" dirty="0" smtClean="0"/>
              <a:t> </a:t>
            </a:r>
            <a:r>
              <a:rPr lang="de-DE" sz="1800" dirty="0" err="1" smtClean="0"/>
              <a:t>funding</a:t>
            </a:r>
            <a:r>
              <a:rPr lang="de-DE" sz="1800" dirty="0" smtClean="0"/>
              <a:t>!</a:t>
            </a:r>
            <a:endParaRPr lang="sv-SE" sz="2200" dirty="0" smtClean="0"/>
          </a:p>
          <a:p>
            <a:pPr eaLnBrk="1" hangingPunct="1">
              <a:lnSpc>
                <a:spcPct val="80000"/>
              </a:lnSpc>
            </a:pPr>
            <a:r>
              <a:rPr lang="de-DE" sz="1800" dirty="0" err="1" smtClean="0"/>
              <a:t>Prioritization</a:t>
            </a:r>
            <a:r>
              <a:rPr lang="de-DE" sz="1800" dirty="0" smtClean="0"/>
              <a:t>:</a:t>
            </a:r>
            <a:endParaRPr lang="sv-SE" sz="2200" dirty="0" smtClean="0"/>
          </a:p>
          <a:p>
            <a:pPr lvl="1" eaLnBrk="1" hangingPunct="1">
              <a:lnSpc>
                <a:spcPct val="80000"/>
              </a:lnSpc>
            </a:pPr>
            <a:r>
              <a:rPr lang="de-DE" sz="1800" dirty="0" err="1" smtClean="0"/>
              <a:t>At</a:t>
            </a:r>
            <a:r>
              <a:rPr lang="de-DE" sz="1800" dirty="0" smtClean="0"/>
              <a:t> least 1 </a:t>
            </a:r>
            <a:r>
              <a:rPr lang="de-DE" sz="1800" dirty="0" err="1" smtClean="0"/>
              <a:t>mitigation</a:t>
            </a:r>
            <a:r>
              <a:rPr lang="de-DE" sz="1800" dirty="0" smtClean="0"/>
              <a:t> </a:t>
            </a:r>
            <a:r>
              <a:rPr lang="de-DE" sz="1800" dirty="0" err="1" smtClean="0"/>
              <a:t>action</a:t>
            </a:r>
            <a:r>
              <a:rPr lang="de-DE" sz="1800" dirty="0" smtClean="0"/>
              <a:t> </a:t>
            </a:r>
            <a:r>
              <a:rPr lang="de-DE" sz="1800" dirty="0" err="1" smtClean="0"/>
              <a:t>and</a:t>
            </a:r>
            <a:r>
              <a:rPr lang="de-DE" sz="1800" dirty="0" smtClean="0"/>
              <a:t> 1 </a:t>
            </a:r>
            <a:r>
              <a:rPr lang="de-DE" sz="1800" dirty="0" err="1" smtClean="0"/>
              <a:t>commitment</a:t>
            </a:r>
            <a:r>
              <a:rPr lang="de-DE" sz="1800" dirty="0" smtClean="0"/>
              <a:t> </a:t>
            </a:r>
            <a:r>
              <a:rPr lang="de-DE" sz="1800" dirty="0" err="1" smtClean="0"/>
              <a:t>is</a:t>
            </a:r>
            <a:r>
              <a:rPr lang="de-DE" sz="1800" dirty="0" smtClean="0"/>
              <a:t> </a:t>
            </a:r>
            <a:r>
              <a:rPr lang="de-DE" sz="1800" dirty="0" err="1" smtClean="0"/>
              <a:t>required</a:t>
            </a:r>
            <a:r>
              <a:rPr lang="de-DE" sz="1800" dirty="0" smtClean="0"/>
              <a:t> </a:t>
            </a:r>
          </a:p>
          <a:p>
            <a:pPr lvl="1" eaLnBrk="1" hangingPunct="1">
              <a:lnSpc>
                <a:spcPct val="80000"/>
              </a:lnSpc>
            </a:pPr>
            <a:r>
              <a:rPr lang="de-DE" sz="1800" dirty="0" err="1" smtClean="0"/>
              <a:t>Commitment</a:t>
            </a:r>
            <a:r>
              <a:rPr lang="de-DE" sz="1800" dirty="0" smtClean="0"/>
              <a:t> </a:t>
            </a:r>
            <a:r>
              <a:rPr lang="de-DE" sz="1800" dirty="0" err="1" smtClean="0"/>
              <a:t>to</a:t>
            </a:r>
            <a:r>
              <a:rPr lang="de-DE" sz="1800" dirty="0" smtClean="0"/>
              <a:t> </a:t>
            </a:r>
            <a:r>
              <a:rPr lang="de-DE" sz="1800" dirty="0" err="1" smtClean="0"/>
              <a:t>increase</a:t>
            </a:r>
            <a:r>
              <a:rPr lang="de-DE" sz="1800" dirty="0" smtClean="0"/>
              <a:t> </a:t>
            </a:r>
            <a:r>
              <a:rPr lang="de-DE" sz="1800" dirty="0" err="1" smtClean="0"/>
              <a:t>share</a:t>
            </a:r>
            <a:r>
              <a:rPr lang="de-DE" sz="1800" dirty="0" smtClean="0"/>
              <a:t> </a:t>
            </a:r>
            <a:r>
              <a:rPr lang="de-DE" sz="1800" dirty="0" err="1" smtClean="0"/>
              <a:t>of</a:t>
            </a:r>
            <a:r>
              <a:rPr lang="de-DE" sz="1800" dirty="0" smtClean="0"/>
              <a:t> </a:t>
            </a:r>
            <a:r>
              <a:rPr lang="de-DE" sz="1800" dirty="0" err="1" smtClean="0"/>
              <a:t>renewable</a:t>
            </a:r>
            <a:r>
              <a:rPr lang="de-DE" sz="1800" dirty="0" smtClean="0"/>
              <a:t> </a:t>
            </a:r>
            <a:r>
              <a:rPr lang="de-DE" sz="1800" dirty="0" err="1" smtClean="0"/>
              <a:t>energy</a:t>
            </a:r>
            <a:r>
              <a:rPr lang="de-DE" sz="1800" dirty="0" smtClean="0"/>
              <a:t> </a:t>
            </a:r>
            <a:r>
              <a:rPr lang="de-DE" sz="1800" dirty="0" err="1" smtClean="0"/>
              <a:t>is</a:t>
            </a:r>
            <a:r>
              <a:rPr lang="de-DE" sz="1800" dirty="0" smtClean="0"/>
              <a:t> </a:t>
            </a:r>
            <a:r>
              <a:rPr lang="de-DE" sz="1800" dirty="0" err="1" smtClean="0"/>
              <a:t>awarded</a:t>
            </a:r>
            <a:r>
              <a:rPr lang="de-DE" sz="1800" dirty="0" smtClean="0"/>
              <a:t> in </a:t>
            </a:r>
            <a:r>
              <a:rPr lang="de-DE" sz="1800" dirty="0" err="1" smtClean="0"/>
              <a:t>particular</a:t>
            </a:r>
            <a:endParaRPr lang="de-DE" sz="1800" dirty="0" smtClean="0"/>
          </a:p>
          <a:p>
            <a:pPr lvl="1" eaLnBrk="1" hangingPunct="1">
              <a:lnSpc>
                <a:spcPct val="80000"/>
              </a:lnSpc>
            </a:pPr>
            <a:r>
              <a:rPr lang="de-DE" sz="1800" dirty="0" err="1" smtClean="0"/>
              <a:t>For</a:t>
            </a:r>
            <a:r>
              <a:rPr lang="de-DE" sz="1800" dirty="0" smtClean="0"/>
              <a:t> </a:t>
            </a:r>
            <a:r>
              <a:rPr lang="de-DE" sz="1800" dirty="0" err="1" smtClean="0"/>
              <a:t>cities</a:t>
            </a:r>
            <a:r>
              <a:rPr lang="de-DE" sz="1800" dirty="0" smtClean="0"/>
              <a:t> </a:t>
            </a:r>
            <a:r>
              <a:rPr lang="de-DE" sz="1800" dirty="0" err="1" smtClean="0"/>
              <a:t>aiming</a:t>
            </a:r>
            <a:r>
              <a:rPr lang="de-DE" sz="1800" dirty="0" smtClean="0"/>
              <a:t> </a:t>
            </a:r>
            <a:r>
              <a:rPr lang="de-DE" sz="1800" dirty="0" err="1" smtClean="0"/>
              <a:t>for</a:t>
            </a:r>
            <a:r>
              <a:rPr lang="de-DE" sz="1800" dirty="0" smtClean="0"/>
              <a:t> </a:t>
            </a:r>
            <a:r>
              <a:rPr lang="de-DE" sz="1800" dirty="0" err="1" smtClean="0"/>
              <a:t>capital</a:t>
            </a:r>
            <a:r>
              <a:rPr lang="de-DE" sz="1800" dirty="0" smtClean="0"/>
              <a:t> </a:t>
            </a:r>
            <a:r>
              <a:rPr lang="de-DE" sz="1800" dirty="0" err="1" smtClean="0"/>
              <a:t>awards</a:t>
            </a:r>
            <a:r>
              <a:rPr lang="de-DE" sz="1800" dirty="0" smtClean="0"/>
              <a:t>, </a:t>
            </a:r>
            <a:r>
              <a:rPr lang="de-DE" sz="1800" dirty="0" err="1" smtClean="0"/>
              <a:t>reporting</a:t>
            </a:r>
            <a:r>
              <a:rPr lang="de-DE" sz="1800" dirty="0" smtClean="0"/>
              <a:t> also </a:t>
            </a:r>
            <a:r>
              <a:rPr lang="de-DE" sz="1800" dirty="0" err="1" smtClean="0"/>
              <a:t>at</a:t>
            </a:r>
            <a:r>
              <a:rPr lang="de-DE" sz="1800" dirty="0" smtClean="0"/>
              <a:t> least </a:t>
            </a:r>
            <a:r>
              <a:rPr lang="de-DE" sz="1800" dirty="0" err="1" smtClean="0"/>
              <a:t>one</a:t>
            </a:r>
            <a:r>
              <a:rPr lang="de-DE" sz="1800" dirty="0" smtClean="0"/>
              <a:t> GHG </a:t>
            </a:r>
            <a:r>
              <a:rPr lang="de-DE" sz="1800" dirty="0" err="1" smtClean="0"/>
              <a:t>inventory</a:t>
            </a:r>
            <a:r>
              <a:rPr lang="de-DE" sz="1800" dirty="0" smtClean="0"/>
              <a:t> </a:t>
            </a:r>
            <a:r>
              <a:rPr lang="de-DE" sz="1800" dirty="0" err="1" smtClean="0"/>
              <a:t>is</a:t>
            </a:r>
            <a:r>
              <a:rPr lang="de-DE" sz="1800" dirty="0" smtClean="0"/>
              <a:t> </a:t>
            </a:r>
            <a:r>
              <a:rPr lang="de-DE" sz="1800" dirty="0" err="1" smtClean="0"/>
              <a:t>required</a:t>
            </a:r>
            <a:r>
              <a:rPr lang="de-DE" sz="1800" dirty="0" smtClean="0"/>
              <a:t>. Also </a:t>
            </a:r>
            <a:r>
              <a:rPr lang="de-DE" sz="1800" dirty="0" err="1" smtClean="0"/>
              <a:t>tracking</a:t>
            </a:r>
            <a:r>
              <a:rPr lang="de-DE" sz="1800" dirty="0" smtClean="0"/>
              <a:t> </a:t>
            </a:r>
            <a:r>
              <a:rPr lang="de-DE" sz="1800" dirty="0" err="1" smtClean="0"/>
              <a:t>evolution</a:t>
            </a:r>
            <a:r>
              <a:rPr lang="de-DE" sz="1800" dirty="0" smtClean="0"/>
              <a:t> in time </a:t>
            </a:r>
            <a:r>
              <a:rPr lang="de-DE" sz="1800" dirty="0" err="1" smtClean="0"/>
              <a:t>by</a:t>
            </a:r>
            <a:r>
              <a:rPr lang="de-DE" sz="1800" dirty="0" smtClean="0"/>
              <a:t> </a:t>
            </a:r>
            <a:r>
              <a:rPr lang="de-DE" sz="1800" dirty="0" err="1" smtClean="0"/>
              <a:t>reporting</a:t>
            </a:r>
            <a:r>
              <a:rPr lang="de-DE" sz="1800" dirty="0" smtClean="0"/>
              <a:t> </a:t>
            </a:r>
            <a:r>
              <a:rPr lang="de-DE" sz="1800" dirty="0" err="1" smtClean="0"/>
              <a:t>more</a:t>
            </a:r>
            <a:r>
              <a:rPr lang="de-DE" sz="1800" dirty="0" smtClean="0"/>
              <a:t> </a:t>
            </a:r>
            <a:r>
              <a:rPr lang="de-DE" sz="1800" dirty="0" err="1" smtClean="0"/>
              <a:t>than</a:t>
            </a:r>
            <a:r>
              <a:rPr lang="de-DE" sz="1800" dirty="0" smtClean="0"/>
              <a:t> </a:t>
            </a:r>
            <a:r>
              <a:rPr lang="de-DE" sz="1800" dirty="0" err="1" smtClean="0"/>
              <a:t>one</a:t>
            </a:r>
            <a:r>
              <a:rPr lang="de-DE" sz="1800" dirty="0" smtClean="0"/>
              <a:t> </a:t>
            </a:r>
            <a:r>
              <a:rPr lang="de-DE" sz="1800" dirty="0" err="1" smtClean="0"/>
              <a:t>year</a:t>
            </a:r>
            <a:r>
              <a:rPr lang="de-DE" sz="1800" dirty="0" smtClean="0"/>
              <a:t> </a:t>
            </a:r>
            <a:r>
              <a:rPr lang="de-DE" sz="1800" dirty="0" err="1" smtClean="0"/>
              <a:t>is</a:t>
            </a:r>
            <a:r>
              <a:rPr lang="de-DE" sz="1800" dirty="0" smtClean="0"/>
              <a:t> </a:t>
            </a:r>
            <a:r>
              <a:rPr lang="de-DE" sz="1800" dirty="0" err="1" smtClean="0"/>
              <a:t>encouraged</a:t>
            </a:r>
            <a:endParaRPr lang="de-DE" sz="1800" dirty="0" smtClean="0"/>
          </a:p>
          <a:p>
            <a:pPr lvl="1" eaLnBrk="1" hangingPunct="1">
              <a:lnSpc>
                <a:spcPct val="80000"/>
              </a:lnSpc>
            </a:pPr>
            <a:r>
              <a:rPr lang="de-DE" sz="1800" dirty="0" smtClean="0"/>
              <a:t>Community </a:t>
            </a:r>
            <a:r>
              <a:rPr lang="de-DE" sz="1800" dirty="0" err="1" smtClean="0"/>
              <a:t>level</a:t>
            </a:r>
            <a:r>
              <a:rPr lang="de-DE" sz="1800" dirty="0" smtClean="0"/>
              <a:t> </a:t>
            </a:r>
            <a:r>
              <a:rPr lang="de-DE" sz="1800" dirty="0" err="1" smtClean="0"/>
              <a:t>actions</a:t>
            </a:r>
            <a:r>
              <a:rPr lang="de-DE" sz="1800" dirty="0" smtClean="0"/>
              <a:t> </a:t>
            </a:r>
            <a:r>
              <a:rPr lang="de-DE" sz="1800" dirty="0" err="1" smtClean="0"/>
              <a:t>are</a:t>
            </a:r>
            <a:r>
              <a:rPr lang="de-DE" sz="1800" dirty="0" smtClean="0"/>
              <a:t> </a:t>
            </a:r>
            <a:r>
              <a:rPr lang="de-DE" sz="1800" dirty="0" err="1" smtClean="0"/>
              <a:t>strongly</a:t>
            </a:r>
            <a:r>
              <a:rPr lang="de-DE" sz="1800" dirty="0" smtClean="0"/>
              <a:t> </a:t>
            </a:r>
            <a:r>
              <a:rPr lang="de-DE" sz="1800" dirty="0" err="1" smtClean="0"/>
              <a:t>encouraged</a:t>
            </a:r>
            <a:endParaRPr lang="sv-SE" sz="1800" dirty="0" smtClean="0"/>
          </a:p>
          <a:p>
            <a:pPr lvl="1" eaLnBrk="1" hangingPunct="1">
              <a:lnSpc>
                <a:spcPct val="80000"/>
              </a:lnSpc>
            </a:pPr>
            <a:r>
              <a:rPr lang="de-DE" sz="1800" dirty="0" smtClean="0"/>
              <a:t>Report </a:t>
            </a:r>
            <a:r>
              <a:rPr lang="de-DE" sz="1800" dirty="0" err="1" smtClean="0"/>
              <a:t>expected</a:t>
            </a:r>
            <a:r>
              <a:rPr lang="de-DE" sz="1800" dirty="0" smtClean="0"/>
              <a:t> </a:t>
            </a:r>
            <a:r>
              <a:rPr lang="de-DE" sz="1800" dirty="0" err="1" smtClean="0"/>
              <a:t>achievements</a:t>
            </a:r>
            <a:r>
              <a:rPr lang="de-DE" sz="1800" dirty="0" smtClean="0"/>
              <a:t> </a:t>
            </a:r>
            <a:r>
              <a:rPr lang="de-DE" sz="1800" dirty="0" err="1" smtClean="0"/>
              <a:t>of</a:t>
            </a:r>
            <a:r>
              <a:rPr lang="de-DE" sz="1800" dirty="0" smtClean="0"/>
              <a:t> all </a:t>
            </a:r>
            <a:r>
              <a:rPr lang="de-DE" sz="1800" dirty="0" err="1" smtClean="0"/>
              <a:t>actions</a:t>
            </a:r>
            <a:r>
              <a:rPr lang="de-DE" sz="1800" dirty="0" smtClean="0"/>
              <a:t> </a:t>
            </a:r>
            <a:r>
              <a:rPr lang="de-DE" sz="1800" dirty="0" err="1" smtClean="0"/>
              <a:t>where</a:t>
            </a:r>
            <a:r>
              <a:rPr lang="de-DE" sz="1800" dirty="0" smtClean="0"/>
              <a:t> </a:t>
            </a:r>
            <a:r>
              <a:rPr lang="de-DE" sz="1800" dirty="0" err="1" smtClean="0"/>
              <a:t>this</a:t>
            </a:r>
            <a:r>
              <a:rPr lang="de-DE" sz="1800" dirty="0" smtClean="0"/>
              <a:t> </a:t>
            </a:r>
            <a:r>
              <a:rPr lang="de-DE" sz="1800" dirty="0" err="1" smtClean="0"/>
              <a:t>is</a:t>
            </a:r>
            <a:r>
              <a:rPr lang="de-DE" sz="1800" dirty="0" smtClean="0"/>
              <a:t> </a:t>
            </a:r>
            <a:r>
              <a:rPr lang="de-DE" sz="1800" dirty="0" err="1" smtClean="0"/>
              <a:t>possible</a:t>
            </a:r>
            <a:r>
              <a:rPr lang="de-DE" sz="1800" dirty="0" smtClean="0"/>
              <a:t> (in </a:t>
            </a:r>
            <a:r>
              <a:rPr lang="de-DE" sz="1800" dirty="0" err="1" smtClean="0"/>
              <a:t>terms</a:t>
            </a:r>
            <a:r>
              <a:rPr lang="de-DE" sz="1800" dirty="0" smtClean="0"/>
              <a:t> </a:t>
            </a:r>
            <a:r>
              <a:rPr lang="de-DE" sz="1800" dirty="0" err="1" smtClean="0"/>
              <a:t>of</a:t>
            </a:r>
            <a:r>
              <a:rPr lang="de-DE" sz="1800" dirty="0" smtClean="0"/>
              <a:t> GHG </a:t>
            </a:r>
            <a:r>
              <a:rPr lang="de-DE" sz="1800" dirty="0" err="1" smtClean="0"/>
              <a:t>emission</a:t>
            </a:r>
            <a:r>
              <a:rPr lang="de-DE" sz="1800" dirty="0" smtClean="0"/>
              <a:t> </a:t>
            </a:r>
            <a:r>
              <a:rPr lang="de-DE" sz="1800" dirty="0" err="1" smtClean="0"/>
              <a:t>reduction</a:t>
            </a:r>
            <a:r>
              <a:rPr lang="de-DE" sz="1800" dirty="0" smtClean="0"/>
              <a:t>, </a:t>
            </a:r>
            <a:r>
              <a:rPr lang="de-DE" sz="1800" dirty="0" err="1" smtClean="0"/>
              <a:t>increased</a:t>
            </a:r>
            <a:r>
              <a:rPr lang="de-DE" sz="1800" dirty="0" smtClean="0"/>
              <a:t> RE </a:t>
            </a:r>
            <a:r>
              <a:rPr lang="de-DE" sz="1800" dirty="0" err="1" smtClean="0"/>
              <a:t>energy</a:t>
            </a:r>
            <a:r>
              <a:rPr lang="de-DE" sz="1800" dirty="0" smtClean="0"/>
              <a:t> </a:t>
            </a:r>
            <a:r>
              <a:rPr lang="de-DE" sz="1800" dirty="0" err="1" smtClean="0"/>
              <a:t>share</a:t>
            </a:r>
            <a:r>
              <a:rPr lang="de-DE" sz="1800" dirty="0" smtClean="0"/>
              <a:t> </a:t>
            </a:r>
            <a:r>
              <a:rPr lang="de-DE" sz="1800" dirty="0" err="1" smtClean="0"/>
              <a:t>or</a:t>
            </a:r>
            <a:r>
              <a:rPr lang="de-DE" sz="1800" dirty="0" smtClean="0"/>
              <a:t> </a:t>
            </a:r>
            <a:r>
              <a:rPr lang="de-DE" sz="1800" dirty="0" err="1" smtClean="0"/>
              <a:t>reduced</a:t>
            </a:r>
            <a:r>
              <a:rPr lang="de-DE" sz="1800" dirty="0" smtClean="0"/>
              <a:t> </a:t>
            </a:r>
            <a:r>
              <a:rPr lang="de-DE" sz="1800" dirty="0" err="1" smtClean="0"/>
              <a:t>overall</a:t>
            </a:r>
            <a:r>
              <a:rPr lang="de-DE" sz="1800" dirty="0" smtClean="0"/>
              <a:t> </a:t>
            </a:r>
            <a:r>
              <a:rPr lang="de-DE" sz="1800" dirty="0" err="1" smtClean="0"/>
              <a:t>energy</a:t>
            </a:r>
            <a:r>
              <a:rPr lang="de-DE" sz="1800" dirty="0" smtClean="0"/>
              <a:t> </a:t>
            </a:r>
            <a:r>
              <a:rPr lang="de-DE" sz="1800" dirty="0" err="1" smtClean="0"/>
              <a:t>demand</a:t>
            </a:r>
            <a:r>
              <a:rPr lang="de-DE" sz="1800" dirty="0" smtClean="0"/>
              <a:t>)</a:t>
            </a:r>
            <a:endParaRPr lang="sv-SE" sz="1800" dirty="0" smtClean="0"/>
          </a:p>
          <a:p>
            <a:pPr lvl="1" eaLnBrk="1" hangingPunct="1">
              <a:lnSpc>
                <a:spcPct val="80000"/>
              </a:lnSpc>
            </a:pPr>
            <a:r>
              <a:rPr lang="de-DE" sz="1800" dirty="0" smtClean="0"/>
              <a:t>Actions </a:t>
            </a:r>
            <a:r>
              <a:rPr lang="de-DE" sz="1800" dirty="0" err="1" smtClean="0"/>
              <a:t>supporting</a:t>
            </a:r>
            <a:r>
              <a:rPr lang="de-DE" sz="1800" dirty="0" smtClean="0"/>
              <a:t> </a:t>
            </a:r>
            <a:r>
              <a:rPr lang="de-DE" sz="1800" dirty="0" err="1" smtClean="0"/>
              <a:t>the</a:t>
            </a:r>
            <a:r>
              <a:rPr lang="de-DE" sz="1800" dirty="0" smtClean="0"/>
              <a:t> </a:t>
            </a:r>
            <a:r>
              <a:rPr lang="de-DE" sz="1800" dirty="0" err="1" smtClean="0"/>
              <a:t>shift</a:t>
            </a:r>
            <a:r>
              <a:rPr lang="de-DE" sz="1800" dirty="0" smtClean="0"/>
              <a:t> </a:t>
            </a:r>
            <a:r>
              <a:rPr lang="de-DE" sz="1800" dirty="0" err="1" smtClean="0"/>
              <a:t>toward</a:t>
            </a:r>
            <a:r>
              <a:rPr lang="de-DE" sz="1800" dirty="0" smtClean="0"/>
              <a:t> </a:t>
            </a:r>
            <a:r>
              <a:rPr lang="de-DE" sz="1800" dirty="0" err="1" smtClean="0"/>
              <a:t>renewable</a:t>
            </a:r>
            <a:r>
              <a:rPr lang="de-DE" sz="1800" dirty="0" smtClean="0"/>
              <a:t> </a:t>
            </a:r>
            <a:r>
              <a:rPr lang="de-DE" sz="1800" dirty="0" err="1" smtClean="0"/>
              <a:t>energy</a:t>
            </a:r>
            <a:r>
              <a:rPr lang="de-DE" sz="1800" dirty="0" smtClean="0"/>
              <a:t> </a:t>
            </a:r>
            <a:r>
              <a:rPr lang="de-DE" sz="1800" dirty="0" err="1" smtClean="0"/>
              <a:t>are</a:t>
            </a:r>
            <a:r>
              <a:rPr lang="de-DE" sz="1800" dirty="0" smtClean="0"/>
              <a:t> </a:t>
            </a:r>
            <a:r>
              <a:rPr lang="de-DE" sz="1800" dirty="0" err="1" smtClean="0"/>
              <a:t>particularly</a:t>
            </a:r>
            <a:r>
              <a:rPr lang="de-DE" sz="1800" dirty="0" smtClean="0"/>
              <a:t> </a:t>
            </a:r>
            <a:r>
              <a:rPr lang="de-DE" sz="1800" dirty="0" err="1" smtClean="0"/>
              <a:t>encouraged</a:t>
            </a:r>
            <a:r>
              <a:rPr lang="de-DE" sz="1800" dirty="0" smtClean="0"/>
              <a:t> (</a:t>
            </a:r>
            <a:r>
              <a:rPr lang="de-DE" sz="1800" dirty="0" err="1" smtClean="0"/>
              <a:t>eg</a:t>
            </a:r>
            <a:r>
              <a:rPr lang="de-DE" sz="1800" dirty="0" smtClean="0"/>
              <a:t> </a:t>
            </a:r>
            <a:r>
              <a:rPr lang="de-DE" sz="1800" dirty="0" err="1" smtClean="0"/>
              <a:t>through</a:t>
            </a:r>
            <a:r>
              <a:rPr lang="de-DE" sz="1800" dirty="0" smtClean="0"/>
              <a:t> </a:t>
            </a:r>
            <a:r>
              <a:rPr lang="de-DE" sz="1800" dirty="0" err="1" smtClean="0"/>
              <a:t>investments</a:t>
            </a:r>
            <a:r>
              <a:rPr lang="de-DE" sz="1800" dirty="0" smtClean="0"/>
              <a:t>, </a:t>
            </a:r>
            <a:r>
              <a:rPr lang="de-DE" sz="1800" dirty="0" err="1" smtClean="0"/>
              <a:t>procurement</a:t>
            </a:r>
            <a:r>
              <a:rPr lang="de-DE" sz="1800" dirty="0" smtClean="0"/>
              <a:t> </a:t>
            </a:r>
            <a:r>
              <a:rPr lang="de-DE" sz="1800" dirty="0" err="1" smtClean="0"/>
              <a:t>or</a:t>
            </a:r>
            <a:r>
              <a:rPr lang="de-DE" sz="1800" dirty="0" smtClean="0"/>
              <a:t> </a:t>
            </a:r>
            <a:r>
              <a:rPr lang="de-DE" sz="1800" dirty="0" err="1" smtClean="0"/>
              <a:t>bylaws</a:t>
            </a:r>
            <a:r>
              <a:rPr lang="de-DE" sz="1800" dirty="0" smtClean="0"/>
              <a:t>)</a:t>
            </a:r>
          </a:p>
          <a:p>
            <a:pPr eaLnBrk="1" hangingPunct="1">
              <a:lnSpc>
                <a:spcPct val="80000"/>
              </a:lnSpc>
            </a:pPr>
            <a:r>
              <a:rPr lang="de-DE" sz="1800" dirty="0" err="1" smtClean="0"/>
              <a:t>Provide</a:t>
            </a:r>
            <a:r>
              <a:rPr lang="de-DE" sz="1800" dirty="0" smtClean="0"/>
              <a:t> </a:t>
            </a:r>
            <a:r>
              <a:rPr lang="de-DE" sz="1800" dirty="0" err="1" smtClean="0"/>
              <a:t>summaries</a:t>
            </a:r>
            <a:r>
              <a:rPr lang="de-DE" sz="1800" dirty="0" smtClean="0"/>
              <a:t> </a:t>
            </a:r>
            <a:r>
              <a:rPr lang="de-DE" sz="1800" dirty="0" err="1" smtClean="0"/>
              <a:t>of</a:t>
            </a:r>
            <a:r>
              <a:rPr lang="de-DE" sz="1800" dirty="0" smtClean="0"/>
              <a:t> all </a:t>
            </a:r>
            <a:r>
              <a:rPr lang="de-DE" sz="1800" dirty="0" err="1" smtClean="0"/>
              <a:t>actions</a:t>
            </a:r>
            <a:r>
              <a:rPr lang="de-DE" sz="1800" dirty="0" smtClean="0"/>
              <a:t> </a:t>
            </a:r>
          </a:p>
          <a:p>
            <a:pPr eaLnBrk="1" hangingPunct="1">
              <a:lnSpc>
                <a:spcPct val="80000"/>
              </a:lnSpc>
            </a:pPr>
            <a:r>
              <a:rPr lang="de-DE" sz="1800" dirty="0" err="1" smtClean="0"/>
              <a:t>Uploading</a:t>
            </a:r>
            <a:r>
              <a:rPr lang="de-DE" sz="1800" dirty="0" smtClean="0"/>
              <a:t> </a:t>
            </a:r>
            <a:r>
              <a:rPr lang="de-DE" sz="1800" dirty="0" err="1" smtClean="0"/>
              <a:t>supporting</a:t>
            </a:r>
            <a:r>
              <a:rPr lang="de-DE" sz="1800" dirty="0" smtClean="0"/>
              <a:t> </a:t>
            </a:r>
            <a:r>
              <a:rPr lang="de-DE" sz="1800" dirty="0" err="1" smtClean="0"/>
              <a:t>documents</a:t>
            </a:r>
            <a:r>
              <a:rPr lang="de-DE" sz="1800" dirty="0" smtClean="0"/>
              <a:t> </a:t>
            </a:r>
            <a:r>
              <a:rPr lang="de-DE" sz="1800" dirty="0" err="1" smtClean="0"/>
              <a:t>is</a:t>
            </a:r>
            <a:r>
              <a:rPr lang="de-DE" sz="1800" dirty="0" smtClean="0"/>
              <a:t> </a:t>
            </a:r>
            <a:r>
              <a:rPr lang="de-DE" sz="1800" dirty="0" err="1" smtClean="0"/>
              <a:t>encouraged</a:t>
            </a:r>
            <a:endParaRPr lang="sv-SE" sz="2200" dirty="0" smtClean="0"/>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597525"/>
            <a:ext cx="903605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388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ubrik 4"/>
          <p:cNvSpPr>
            <a:spLocks noGrp="1"/>
          </p:cNvSpPr>
          <p:nvPr>
            <p:ph type="title"/>
          </p:nvPr>
        </p:nvSpPr>
        <p:spPr/>
        <p:txBody>
          <a:bodyPr/>
          <a:lstStyle/>
          <a:p>
            <a:pPr eaLnBrk="1" hangingPunct="1"/>
            <a:r>
              <a:rPr lang="sv-SE" sz="3200" smtClean="0"/>
              <a:t>Questions and answers</a:t>
            </a:r>
          </a:p>
        </p:txBody>
      </p:sp>
      <p:pic>
        <p:nvPicPr>
          <p:cNvPr id="317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597525"/>
            <a:ext cx="903605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701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ubrik 4"/>
          <p:cNvSpPr>
            <a:spLocks noGrp="1"/>
          </p:cNvSpPr>
          <p:nvPr>
            <p:ph type="title"/>
          </p:nvPr>
        </p:nvSpPr>
        <p:spPr/>
        <p:txBody>
          <a:bodyPr/>
          <a:lstStyle/>
          <a:p>
            <a:pPr eaLnBrk="1" hangingPunct="1"/>
            <a:r>
              <a:rPr lang="sv-SE" sz="3200" b="1" dirty="0" err="1" smtClean="0"/>
              <a:t>Next</a:t>
            </a:r>
            <a:r>
              <a:rPr lang="sv-SE" sz="3200" b="1" dirty="0" smtClean="0"/>
              <a:t> steps and </a:t>
            </a:r>
            <a:r>
              <a:rPr lang="sv-SE" sz="3200" b="1" dirty="0" err="1" smtClean="0"/>
              <a:t>conclusion</a:t>
            </a:r>
            <a:endParaRPr lang="sv-SE" sz="3200" b="1" dirty="0" smtClean="0"/>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597525"/>
            <a:ext cx="903605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2" name="Platshållare för innehåll 1"/>
          <p:cNvSpPr>
            <a:spLocks noGrp="1"/>
          </p:cNvSpPr>
          <p:nvPr>
            <p:ph idx="1"/>
          </p:nvPr>
        </p:nvSpPr>
        <p:spPr>
          <a:xfrm>
            <a:off x="468313" y="1196975"/>
            <a:ext cx="8229600" cy="4176241"/>
          </a:xfrm>
        </p:spPr>
        <p:txBody>
          <a:bodyPr/>
          <a:lstStyle/>
          <a:p>
            <a:pPr marL="0" indent="0" eaLnBrk="1" hangingPunct="1">
              <a:buFont typeface="Arial" charset="0"/>
              <a:buNone/>
            </a:pPr>
            <a:r>
              <a:rPr lang="en-US" sz="1600" b="1" dirty="0" smtClean="0"/>
              <a:t>Press Release on 30 </a:t>
            </a:r>
            <a:r>
              <a:rPr lang="en-US" sz="1600" b="1" dirty="0" err="1" smtClean="0"/>
              <a:t>april</a:t>
            </a:r>
            <a:endParaRPr lang="en-US" sz="1600" b="1" dirty="0"/>
          </a:p>
          <a:p>
            <a:pPr marL="0" indent="0" eaLnBrk="1" hangingPunct="1">
              <a:buFont typeface="Arial" charset="0"/>
              <a:buNone/>
            </a:pPr>
            <a:endParaRPr lang="en-US" sz="1600" b="1" dirty="0" smtClean="0"/>
          </a:p>
          <a:p>
            <a:pPr marL="0" indent="0" eaLnBrk="1" hangingPunct="1">
              <a:buFont typeface="Arial" charset="0"/>
              <a:buNone/>
            </a:pPr>
            <a:r>
              <a:rPr lang="en-US" sz="1600" b="1" dirty="0" smtClean="0"/>
              <a:t>Press Conference to be confirmed</a:t>
            </a:r>
            <a:r>
              <a:rPr lang="en-US" sz="1600" dirty="0" smtClean="0"/>
              <a:t/>
            </a:r>
            <a:br>
              <a:rPr lang="en-US" sz="1600" dirty="0" smtClean="0"/>
            </a:br>
            <a:r>
              <a:rPr lang="en-US" sz="1600" b="1" dirty="0" smtClean="0"/>
              <a:t/>
            </a:r>
            <a:br>
              <a:rPr lang="en-US" sz="1600" b="1" dirty="0" smtClean="0"/>
            </a:br>
            <a:r>
              <a:rPr lang="en-US" sz="1600" b="1" dirty="0" smtClean="0"/>
              <a:t>Public webinars on 8 May</a:t>
            </a:r>
            <a:r>
              <a:rPr lang="en-US" sz="1600" dirty="0" smtClean="0"/>
              <a:t/>
            </a:r>
            <a:br>
              <a:rPr lang="en-US" sz="1600" dirty="0" smtClean="0"/>
            </a:br>
            <a:r>
              <a:rPr lang="en-US" sz="1600" dirty="0" smtClean="0"/>
              <a:t/>
            </a:r>
            <a:br>
              <a:rPr lang="en-US" sz="1600" dirty="0" smtClean="0"/>
            </a:br>
            <a:r>
              <a:rPr lang="en-US" sz="1600" dirty="0" smtClean="0"/>
              <a:t>	Time: 10:00 AM - 11:00 AM CEST</a:t>
            </a:r>
          </a:p>
          <a:p>
            <a:pPr marL="0" indent="0" eaLnBrk="1" hangingPunct="1">
              <a:buFont typeface="Arial" charset="0"/>
              <a:buNone/>
            </a:pPr>
            <a:r>
              <a:rPr lang="en-US" sz="1600" dirty="0" smtClean="0"/>
              <a:t>	</a:t>
            </a:r>
            <a:r>
              <a:rPr lang="en-US" sz="1600" dirty="0" smtClean="0">
                <a:hlinkClick r:id="rId3"/>
              </a:rPr>
              <a:t>https://www3.gotomeeting.com/register/260538294</a:t>
            </a:r>
            <a:endParaRPr lang="en-US" sz="1600" dirty="0" smtClean="0"/>
          </a:p>
          <a:p>
            <a:pPr marL="0" indent="0" eaLnBrk="1" hangingPunct="1">
              <a:buFont typeface="Arial" charset="0"/>
              <a:buNone/>
            </a:pPr>
            <a:r>
              <a:rPr lang="en-US" sz="1600" dirty="0" smtClean="0"/>
              <a:t/>
            </a:r>
            <a:br>
              <a:rPr lang="en-US" sz="1600" dirty="0" smtClean="0"/>
            </a:br>
            <a:r>
              <a:rPr lang="en-US" sz="1600" dirty="0" smtClean="0"/>
              <a:t>	Time: 5:00 PM - 6:00 PM CEST (GMT+1)</a:t>
            </a:r>
            <a:br>
              <a:rPr lang="en-US" sz="1600" dirty="0" smtClean="0"/>
            </a:br>
            <a:r>
              <a:rPr lang="en-US" sz="1600" dirty="0" smtClean="0"/>
              <a:t>	</a:t>
            </a:r>
            <a:r>
              <a:rPr lang="en-US" sz="1600" dirty="0" smtClean="0">
                <a:hlinkClick r:id="rId4"/>
              </a:rPr>
              <a:t>https://www3.gotomeeting.com/register/406166134</a:t>
            </a:r>
            <a:endParaRPr lang="en-US" sz="1600" dirty="0" smtClean="0"/>
          </a:p>
          <a:p>
            <a:pPr marL="0" indent="0" eaLnBrk="1" hangingPunct="1">
              <a:buFont typeface="Arial" charset="0"/>
              <a:buNone/>
            </a:pPr>
            <a:endParaRPr lang="de-DE" sz="1600" dirty="0"/>
          </a:p>
          <a:p>
            <a:pPr marL="0" indent="0" eaLnBrk="1" hangingPunct="1">
              <a:buFont typeface="Arial" charset="0"/>
              <a:buNone/>
            </a:pPr>
            <a:r>
              <a:rPr lang="sv-SE" sz="2800" dirty="0" smtClean="0">
                <a:hlinkClick r:id="rId5"/>
              </a:rPr>
              <a:t>Carbonn@ICLEI.org</a:t>
            </a:r>
            <a:r>
              <a:rPr lang="sv-SE" sz="2800" dirty="0" smtClean="0"/>
              <a:t> / </a:t>
            </a:r>
            <a:r>
              <a:rPr lang="sv-SE" sz="2800" dirty="0" smtClean="0">
                <a:hlinkClick r:id="rId6"/>
              </a:rPr>
              <a:t>lucas.de.moncuit@iclei.org</a:t>
            </a:r>
            <a:endParaRPr lang="sv-SE" sz="2800" dirty="0" smtClean="0"/>
          </a:p>
          <a:p>
            <a:pPr marL="0" indent="0" eaLnBrk="1" hangingPunct="1">
              <a:buFont typeface="Arial" charset="0"/>
              <a:buNone/>
            </a:pPr>
            <a:endParaRPr lang="sv-SE" sz="2800" dirty="0" smtClean="0"/>
          </a:p>
        </p:txBody>
      </p:sp>
    </p:spTree>
    <p:extLst>
      <p:ext uri="{BB962C8B-B14F-4D97-AF65-F5344CB8AC3E}">
        <p14:creationId xmlns:p14="http://schemas.microsoft.com/office/powerpoint/2010/main" val="1871982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ubrik 4"/>
          <p:cNvSpPr>
            <a:spLocks noGrp="1"/>
          </p:cNvSpPr>
          <p:nvPr>
            <p:ph type="title"/>
          </p:nvPr>
        </p:nvSpPr>
        <p:spPr/>
        <p:txBody>
          <a:bodyPr/>
          <a:lstStyle/>
          <a:p>
            <a:pPr eaLnBrk="1" hangingPunct="1"/>
            <a:r>
              <a:rPr lang="sv-SE" sz="3200" b="1" dirty="0" smtClean="0"/>
              <a:t>Agenda</a:t>
            </a:r>
          </a:p>
        </p:txBody>
      </p:sp>
      <p:sp>
        <p:nvSpPr>
          <p:cNvPr id="3075" name="Platshållare för innehåll 7"/>
          <p:cNvSpPr>
            <a:spLocks noGrp="1"/>
          </p:cNvSpPr>
          <p:nvPr>
            <p:ph idx="1"/>
          </p:nvPr>
        </p:nvSpPr>
        <p:spPr/>
        <p:txBody>
          <a:bodyPr/>
          <a:lstStyle/>
          <a:p>
            <a:pPr eaLnBrk="1" hangingPunct="1"/>
            <a:r>
              <a:rPr lang="de-DE" sz="2400" dirty="0" err="1" smtClean="0"/>
              <a:t>Practical</a:t>
            </a:r>
            <a:r>
              <a:rPr lang="de-DE" sz="2400" dirty="0" smtClean="0"/>
              <a:t> </a:t>
            </a:r>
            <a:r>
              <a:rPr lang="de-DE" sz="2400" dirty="0" err="1" smtClean="0"/>
              <a:t>instructions</a:t>
            </a:r>
            <a:r>
              <a:rPr lang="de-DE" sz="2400" dirty="0" smtClean="0"/>
              <a:t> </a:t>
            </a:r>
            <a:r>
              <a:rPr lang="de-DE" sz="2400" dirty="0" err="1" smtClean="0"/>
              <a:t>for</a:t>
            </a:r>
            <a:r>
              <a:rPr lang="de-DE" sz="2400" dirty="0" smtClean="0"/>
              <a:t> </a:t>
            </a:r>
            <a:r>
              <a:rPr lang="de-DE" sz="2400" dirty="0" err="1" smtClean="0"/>
              <a:t>webinar</a:t>
            </a:r>
            <a:r>
              <a:rPr lang="de-DE" sz="2400" dirty="0" smtClean="0"/>
              <a:t> </a:t>
            </a:r>
            <a:r>
              <a:rPr lang="de-DE" sz="2400" dirty="0" err="1" smtClean="0"/>
              <a:t>participation</a:t>
            </a:r>
            <a:endParaRPr lang="de-DE" sz="2400" dirty="0" smtClean="0"/>
          </a:p>
          <a:p>
            <a:pPr eaLnBrk="1" hangingPunct="1"/>
            <a:r>
              <a:rPr lang="en-US" sz="2400" dirty="0" smtClean="0"/>
              <a:t>ICLEI and WWF’s roles</a:t>
            </a:r>
          </a:p>
          <a:p>
            <a:pPr eaLnBrk="1" hangingPunct="1"/>
            <a:r>
              <a:rPr lang="en-US" sz="2400" dirty="0" smtClean="0"/>
              <a:t>The Earth Hour City Challenge (EHCC): background, purpose and evaluation procedure</a:t>
            </a:r>
          </a:p>
          <a:p>
            <a:pPr eaLnBrk="1" hangingPunct="1"/>
            <a:r>
              <a:rPr lang="sv-SE" sz="2400" dirty="0" err="1" smtClean="0"/>
              <a:t>How</a:t>
            </a:r>
            <a:r>
              <a:rPr lang="sv-SE" sz="2400" dirty="0" smtClean="0"/>
              <a:t> </a:t>
            </a:r>
            <a:r>
              <a:rPr lang="sv-SE" sz="2400" dirty="0" err="1" smtClean="0"/>
              <a:t>to</a:t>
            </a:r>
            <a:r>
              <a:rPr lang="sv-SE" sz="2400" dirty="0" smtClean="0"/>
              <a:t> </a:t>
            </a:r>
            <a:r>
              <a:rPr lang="sv-SE" sz="2400" dirty="0" err="1" smtClean="0"/>
              <a:t>report</a:t>
            </a:r>
            <a:r>
              <a:rPr lang="sv-SE" sz="2400" dirty="0" smtClean="0"/>
              <a:t> for EHCC on </a:t>
            </a:r>
            <a:r>
              <a:rPr lang="sv-SE" sz="2400" dirty="0" err="1" smtClean="0"/>
              <a:t>cCCR</a:t>
            </a:r>
            <a:r>
              <a:rPr lang="sv-SE" sz="2400" dirty="0" smtClean="0"/>
              <a:t>: </a:t>
            </a:r>
            <a:r>
              <a:rPr lang="sv-SE" sz="2400" dirty="0" err="1"/>
              <a:t>t</a:t>
            </a:r>
            <a:r>
              <a:rPr lang="sv-SE" sz="2400" dirty="0" err="1" smtClean="0"/>
              <a:t>echnical</a:t>
            </a:r>
            <a:r>
              <a:rPr lang="sv-SE" sz="2400" dirty="0" smtClean="0"/>
              <a:t> </a:t>
            </a:r>
            <a:r>
              <a:rPr lang="sv-SE" sz="2400" dirty="0" err="1" smtClean="0"/>
              <a:t>guidance</a:t>
            </a:r>
            <a:endParaRPr lang="sv-SE" sz="2400" dirty="0" smtClean="0"/>
          </a:p>
          <a:p>
            <a:pPr eaLnBrk="1" hangingPunct="1"/>
            <a:r>
              <a:rPr lang="en-US" sz="2400" dirty="0" smtClean="0"/>
              <a:t>Questions and answers</a:t>
            </a:r>
          </a:p>
          <a:p>
            <a:pPr eaLnBrk="1" hangingPunct="1"/>
            <a:r>
              <a:rPr lang="en-US" sz="2400" dirty="0" smtClean="0"/>
              <a:t>Next steps and conclusion</a:t>
            </a:r>
            <a:endParaRPr lang="sv-SE" sz="2400" dirty="0" smtClean="0"/>
          </a:p>
          <a:p>
            <a:pPr eaLnBrk="1" hangingPunct="1"/>
            <a:endParaRPr lang="sv-SE" dirty="0" smtClean="0"/>
          </a:p>
        </p:txBody>
      </p:sp>
      <p:pic>
        <p:nvPicPr>
          <p:cNvPr id="3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597525"/>
            <a:ext cx="903605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148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Placeholder 12"/>
          <p:cNvSpPr>
            <a:spLocks noGrp="1"/>
          </p:cNvSpPr>
          <p:nvPr>
            <p:ph type="body" sz="quarter" idx="4294967295"/>
          </p:nvPr>
        </p:nvSpPr>
        <p:spPr bwMode="auto">
          <a:xfrm>
            <a:off x="927125" y="2997200"/>
            <a:ext cx="3571875" cy="574675"/>
          </a:xfrm>
          <a:prstGeom prst="rect">
            <a:avLst/>
          </a:prstGeom>
          <a:noFill/>
          <a:ln>
            <a:miter lim="800000"/>
            <a:headEnd/>
            <a:tailEnd/>
          </a:ln>
        </p:spPr>
        <p:txBody>
          <a:bodyPr/>
          <a:lstStyle/>
          <a:p>
            <a:pPr eaLnBrk="1" hangingPunct="1">
              <a:buFontTx/>
              <a:buNone/>
            </a:pPr>
            <a:r>
              <a:rPr lang="en-US" sz="2400" dirty="0" smtClean="0"/>
              <a:t>www.panda.org</a:t>
            </a:r>
          </a:p>
        </p:txBody>
      </p:sp>
      <p:sp>
        <p:nvSpPr>
          <p:cNvPr id="14339" name="Title 1"/>
          <p:cNvSpPr txBox="1">
            <a:spLocks/>
          </p:cNvSpPr>
          <p:nvPr/>
        </p:nvSpPr>
        <p:spPr bwMode="auto">
          <a:xfrm>
            <a:off x="927125" y="1657350"/>
            <a:ext cx="6011862" cy="1470025"/>
          </a:xfrm>
          <a:prstGeom prst="rect">
            <a:avLst/>
          </a:prstGeom>
          <a:noFill/>
          <a:ln w="9525">
            <a:noFill/>
            <a:miter lim="800000"/>
            <a:headEnd/>
            <a:tailEnd/>
          </a:ln>
        </p:spPr>
        <p:txBody>
          <a:bodyPr anchor="ctr"/>
          <a:lstStyle/>
          <a:p>
            <a:pPr defTabSz="457200"/>
            <a:r>
              <a:rPr lang="en-GB" sz="4500">
                <a:solidFill>
                  <a:srgbClr val="AACB2B"/>
                </a:solidFill>
              </a:rPr>
              <a:t>Thank you</a:t>
            </a:r>
            <a:endParaRPr lang="en-US" sz="4500">
              <a:solidFill>
                <a:srgbClr val="AACB2B"/>
              </a:solidFill>
            </a:endParaRPr>
          </a:p>
        </p:txBody>
      </p:sp>
      <p:cxnSp>
        <p:nvCxnSpPr>
          <p:cNvPr id="6" name="Straight Connector 5"/>
          <p:cNvCxnSpPr/>
          <p:nvPr/>
        </p:nvCxnSpPr>
        <p:spPr>
          <a:xfrm>
            <a:off x="927125" y="2921000"/>
            <a:ext cx="6453187" cy="1588"/>
          </a:xfrm>
          <a:prstGeom prst="line">
            <a:avLst/>
          </a:prstGeom>
          <a:ln w="635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14343" name="Text Box 11"/>
          <p:cNvSpPr txBox="1">
            <a:spLocks noChangeArrowheads="1"/>
          </p:cNvSpPr>
          <p:nvPr/>
        </p:nvSpPr>
        <p:spPr bwMode="auto">
          <a:xfrm>
            <a:off x="377825" y="6256338"/>
            <a:ext cx="7877175" cy="190500"/>
          </a:xfrm>
          <a:prstGeom prst="rect">
            <a:avLst/>
          </a:prstGeom>
          <a:noFill/>
          <a:ln w="9525" algn="ctr">
            <a:noFill/>
            <a:miter lim="800000"/>
            <a:headEnd/>
            <a:tailEnd/>
          </a:ln>
        </p:spPr>
        <p:txBody>
          <a:bodyPr wrap="none">
            <a:spAutoFit/>
          </a:bodyPr>
          <a:lstStyle/>
          <a:p>
            <a:pPr>
              <a:lnSpc>
                <a:spcPct val="80000"/>
              </a:lnSpc>
              <a:spcBef>
                <a:spcPct val="20000"/>
              </a:spcBef>
              <a:buClr>
                <a:srgbClr val="003893"/>
              </a:buClr>
            </a:pPr>
            <a:r>
              <a:rPr lang="en-GB" sz="800">
                <a:solidFill>
                  <a:srgbClr val="808080"/>
                </a:solidFill>
              </a:rPr>
              <a:t>© 2010, WWF. All photographs used in this presentation are copyright protected and courtesy of the WWF-Canon Global Photo Network and the respective photographers.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597525"/>
            <a:ext cx="903605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
          <p:cNvSpPr txBox="1">
            <a:spLocks/>
          </p:cNvSpPr>
          <p:nvPr/>
        </p:nvSpPr>
        <p:spPr>
          <a:xfrm>
            <a:off x="606425" y="1739900"/>
            <a:ext cx="3406775" cy="517525"/>
          </a:xfrm>
          <a:prstGeom prst="rect">
            <a:avLst/>
          </a:prstGeom>
        </p:spPr>
        <p:txBody>
          <a:bodyPr/>
          <a:lstStyle>
            <a:lvl1pPr algn="l">
              <a:defRPr sz="3500">
                <a:solidFill>
                  <a:srgbClr val="FF6600"/>
                </a:solidFill>
                <a:latin typeface="Arial"/>
                <a:cs typeface="Arial"/>
              </a:defRPr>
            </a:lvl1pPr>
          </a:lstStyle>
          <a:p>
            <a:pPr defTabSz="457200" fontAlgn="auto">
              <a:spcAft>
                <a:spcPts val="0"/>
              </a:spcAft>
              <a:defRPr/>
            </a:pPr>
            <a:r>
              <a:rPr lang="en-GB" sz="1800" b="1" dirty="0" smtClean="0">
                <a:solidFill>
                  <a:srgbClr val="878935"/>
                </a:solidFill>
                <a:ea typeface="+mj-ea"/>
              </a:rPr>
              <a:t>WWF IN SHORT</a:t>
            </a:r>
          </a:p>
        </p:txBody>
      </p:sp>
      <p:cxnSp>
        <p:nvCxnSpPr>
          <p:cNvPr id="13" name="Straight Connector 12"/>
          <p:cNvCxnSpPr/>
          <p:nvPr/>
        </p:nvCxnSpPr>
        <p:spPr>
          <a:xfrm>
            <a:off x="708025" y="2744788"/>
            <a:ext cx="18827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6389" name="Title 1"/>
          <p:cNvSpPr txBox="1">
            <a:spLocks/>
          </p:cNvSpPr>
          <p:nvPr/>
        </p:nvSpPr>
        <p:spPr bwMode="auto">
          <a:xfrm>
            <a:off x="644525" y="2717800"/>
            <a:ext cx="1373188" cy="787400"/>
          </a:xfrm>
          <a:prstGeom prst="rect">
            <a:avLst/>
          </a:prstGeom>
          <a:noFill/>
          <a:ln w="9525">
            <a:noFill/>
            <a:miter lim="800000"/>
            <a:headEnd/>
            <a:tailEnd/>
          </a:ln>
        </p:spPr>
        <p:txBody>
          <a:bodyPr/>
          <a:lstStyle/>
          <a:p>
            <a:pPr defTabSz="457200">
              <a:lnSpc>
                <a:spcPts val="1800"/>
              </a:lnSpc>
            </a:pPr>
            <a:r>
              <a:rPr lang="en-US" sz="1200">
                <a:solidFill>
                  <a:srgbClr val="262626"/>
                </a:solidFill>
              </a:rPr>
              <a:t>WWF is in over</a:t>
            </a:r>
          </a:p>
          <a:p>
            <a:pPr defTabSz="457200">
              <a:lnSpc>
                <a:spcPts val="1800"/>
              </a:lnSpc>
            </a:pPr>
            <a:r>
              <a:rPr lang="en-US" sz="1200">
                <a:solidFill>
                  <a:srgbClr val="262626"/>
                </a:solidFill>
              </a:rPr>
              <a:t>100 countries, on</a:t>
            </a:r>
          </a:p>
          <a:p>
            <a:pPr defTabSz="457200">
              <a:lnSpc>
                <a:spcPts val="1800"/>
              </a:lnSpc>
            </a:pPr>
            <a:r>
              <a:rPr lang="en-US" sz="1200">
                <a:solidFill>
                  <a:srgbClr val="262626"/>
                </a:solidFill>
              </a:rPr>
              <a:t>5 continents</a:t>
            </a:r>
          </a:p>
        </p:txBody>
      </p:sp>
      <p:sp>
        <p:nvSpPr>
          <p:cNvPr id="18" name="Title 1"/>
          <p:cNvSpPr txBox="1">
            <a:spLocks/>
          </p:cNvSpPr>
          <p:nvPr/>
        </p:nvSpPr>
        <p:spPr>
          <a:xfrm>
            <a:off x="606425" y="2378075"/>
            <a:ext cx="828675" cy="517525"/>
          </a:xfrm>
          <a:prstGeom prst="rect">
            <a:avLst/>
          </a:prstGeom>
        </p:spPr>
        <p:txBody>
          <a:bodyPr/>
          <a:lstStyle>
            <a:lvl1pPr algn="l">
              <a:defRPr sz="3500">
                <a:solidFill>
                  <a:srgbClr val="FF6600"/>
                </a:solidFill>
                <a:latin typeface="Arial"/>
                <a:cs typeface="Arial"/>
              </a:defRPr>
            </a:lvl1pPr>
          </a:lstStyle>
          <a:p>
            <a:pPr defTabSz="457200" fontAlgn="auto">
              <a:spcAft>
                <a:spcPts val="0"/>
              </a:spcAft>
              <a:defRPr/>
            </a:pPr>
            <a:r>
              <a:rPr lang="en-GB" sz="1800" b="1" dirty="0" smtClean="0">
                <a:solidFill>
                  <a:srgbClr val="878935"/>
                </a:solidFill>
                <a:ea typeface="+mj-ea"/>
              </a:rPr>
              <a:t>+100</a:t>
            </a:r>
          </a:p>
        </p:txBody>
      </p:sp>
      <p:cxnSp>
        <p:nvCxnSpPr>
          <p:cNvPr id="20" name="Straight Connector 19"/>
          <p:cNvCxnSpPr/>
          <p:nvPr/>
        </p:nvCxnSpPr>
        <p:spPr>
          <a:xfrm>
            <a:off x="1241425" y="4865688"/>
            <a:ext cx="18827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6392" name="Title 1"/>
          <p:cNvSpPr txBox="1">
            <a:spLocks/>
          </p:cNvSpPr>
          <p:nvPr/>
        </p:nvSpPr>
        <p:spPr bwMode="auto">
          <a:xfrm>
            <a:off x="1177925" y="4838700"/>
            <a:ext cx="1946275" cy="787400"/>
          </a:xfrm>
          <a:prstGeom prst="rect">
            <a:avLst/>
          </a:prstGeom>
          <a:noFill/>
          <a:ln w="9525">
            <a:noFill/>
            <a:miter lim="800000"/>
            <a:headEnd/>
            <a:tailEnd/>
          </a:ln>
        </p:spPr>
        <p:txBody>
          <a:bodyPr/>
          <a:lstStyle/>
          <a:p>
            <a:pPr defTabSz="457200">
              <a:lnSpc>
                <a:spcPts val="1800"/>
              </a:lnSpc>
            </a:pPr>
            <a:r>
              <a:rPr lang="en-US" sz="1200">
                <a:solidFill>
                  <a:srgbClr val="262626"/>
                </a:solidFill>
              </a:rPr>
              <a:t>WWF was founded</a:t>
            </a:r>
          </a:p>
          <a:p>
            <a:pPr defTabSz="457200">
              <a:lnSpc>
                <a:spcPts val="1800"/>
              </a:lnSpc>
            </a:pPr>
            <a:r>
              <a:rPr lang="en-US" sz="1200">
                <a:solidFill>
                  <a:srgbClr val="262626"/>
                </a:solidFill>
              </a:rPr>
              <a:t>In 1961</a:t>
            </a:r>
          </a:p>
        </p:txBody>
      </p:sp>
      <p:sp>
        <p:nvSpPr>
          <p:cNvPr id="22" name="Title 1"/>
          <p:cNvSpPr txBox="1">
            <a:spLocks/>
          </p:cNvSpPr>
          <p:nvPr/>
        </p:nvSpPr>
        <p:spPr>
          <a:xfrm>
            <a:off x="1139825" y="4498975"/>
            <a:ext cx="828675" cy="517525"/>
          </a:xfrm>
          <a:prstGeom prst="rect">
            <a:avLst/>
          </a:prstGeom>
        </p:spPr>
        <p:txBody>
          <a:bodyPr/>
          <a:lstStyle>
            <a:lvl1pPr algn="l">
              <a:defRPr sz="3500">
                <a:solidFill>
                  <a:srgbClr val="FF6600"/>
                </a:solidFill>
                <a:latin typeface="Arial"/>
                <a:cs typeface="Arial"/>
              </a:defRPr>
            </a:lvl1pPr>
          </a:lstStyle>
          <a:p>
            <a:pPr defTabSz="457200" fontAlgn="auto">
              <a:spcAft>
                <a:spcPts val="0"/>
              </a:spcAft>
              <a:defRPr/>
            </a:pPr>
            <a:r>
              <a:rPr lang="en-GB" sz="1800" b="1" dirty="0" smtClean="0">
                <a:solidFill>
                  <a:srgbClr val="878935"/>
                </a:solidFill>
                <a:ea typeface="+mj-ea"/>
              </a:rPr>
              <a:t>1961</a:t>
            </a:r>
          </a:p>
        </p:txBody>
      </p:sp>
      <p:sp>
        <p:nvSpPr>
          <p:cNvPr id="24" name="Oval 23"/>
          <p:cNvSpPr>
            <a:spLocks noChangeArrowheads="1"/>
          </p:cNvSpPr>
          <p:nvPr/>
        </p:nvSpPr>
        <p:spPr bwMode="auto">
          <a:xfrm>
            <a:off x="3860800" y="2917825"/>
            <a:ext cx="144463" cy="142875"/>
          </a:xfrm>
          <a:prstGeom prst="ellipse">
            <a:avLst/>
          </a:prstGeom>
          <a:solidFill>
            <a:srgbClr val="878935"/>
          </a:solidFill>
          <a:ln w="9525">
            <a:noFill/>
            <a:round/>
            <a:headEnd/>
            <a:tailEnd/>
          </a:ln>
          <a:effectLst>
            <a:outerShdw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a:solidFill>
                <a:schemeClr val="lt1"/>
              </a:solidFill>
              <a:latin typeface="+mn-lt"/>
              <a:cs typeface="+mn-cs"/>
            </a:endParaRPr>
          </a:p>
        </p:txBody>
      </p:sp>
      <p:cxnSp>
        <p:nvCxnSpPr>
          <p:cNvPr id="26" name="Straight Connector 25"/>
          <p:cNvCxnSpPr/>
          <p:nvPr/>
        </p:nvCxnSpPr>
        <p:spPr>
          <a:xfrm rot="5400000">
            <a:off x="3768725" y="3208338"/>
            <a:ext cx="328613" cy="1587"/>
          </a:xfrm>
          <a:prstGeom prst="line">
            <a:avLst/>
          </a:prstGeom>
          <a:ln w="12700">
            <a:solidFill>
              <a:srgbClr val="878935"/>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0800000" flipV="1">
            <a:off x="1592263" y="3373438"/>
            <a:ext cx="2343150" cy="0"/>
          </a:xfrm>
          <a:prstGeom prst="line">
            <a:avLst/>
          </a:prstGeom>
          <a:ln w="12700">
            <a:solidFill>
              <a:srgbClr val="878935"/>
            </a:solidFill>
          </a:ln>
          <a:effectLst/>
        </p:spPr>
        <p:style>
          <a:lnRef idx="2">
            <a:schemeClr val="accent1"/>
          </a:lnRef>
          <a:fillRef idx="0">
            <a:schemeClr val="accent1"/>
          </a:fillRef>
          <a:effectRef idx="1">
            <a:schemeClr val="accent1"/>
          </a:effectRef>
          <a:fontRef idx="minor">
            <a:schemeClr val="tx1"/>
          </a:fontRef>
        </p:style>
      </p:cxnSp>
      <p:sp>
        <p:nvSpPr>
          <p:cNvPr id="32" name="Oval 31"/>
          <p:cNvSpPr>
            <a:spLocks noChangeArrowheads="1"/>
          </p:cNvSpPr>
          <p:nvPr/>
        </p:nvSpPr>
        <p:spPr bwMode="auto">
          <a:xfrm>
            <a:off x="4540250" y="4381500"/>
            <a:ext cx="144463" cy="144463"/>
          </a:xfrm>
          <a:prstGeom prst="ellipse">
            <a:avLst/>
          </a:prstGeom>
          <a:solidFill>
            <a:srgbClr val="878935"/>
          </a:solidFill>
          <a:ln w="9525">
            <a:noFill/>
            <a:round/>
            <a:headEnd/>
            <a:tailEnd/>
          </a:ln>
          <a:effectLst>
            <a:outerShdw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a:solidFill>
                <a:schemeClr val="lt1"/>
              </a:solidFill>
              <a:latin typeface="+mn-lt"/>
              <a:cs typeface="+mn-cs"/>
            </a:endParaRPr>
          </a:p>
        </p:txBody>
      </p:sp>
      <p:cxnSp>
        <p:nvCxnSpPr>
          <p:cNvPr id="33" name="Straight Connector 32"/>
          <p:cNvCxnSpPr/>
          <p:nvPr/>
        </p:nvCxnSpPr>
        <p:spPr>
          <a:xfrm rot="5400000">
            <a:off x="4217194" y="4906169"/>
            <a:ext cx="793750" cy="1588"/>
          </a:xfrm>
          <a:prstGeom prst="line">
            <a:avLst/>
          </a:prstGeom>
          <a:ln w="12700">
            <a:solidFill>
              <a:srgbClr val="878935"/>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a:off x="1809750" y="5302250"/>
            <a:ext cx="2805113" cy="1588"/>
          </a:xfrm>
          <a:prstGeom prst="line">
            <a:avLst/>
          </a:prstGeom>
          <a:ln w="12700">
            <a:solidFill>
              <a:srgbClr val="878935"/>
            </a:solidFill>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rrowheads="1"/>
          </p:cNvSpPr>
          <p:nvPr/>
        </p:nvSpPr>
        <p:spPr bwMode="auto">
          <a:xfrm>
            <a:off x="5743575" y="2112963"/>
            <a:ext cx="144463" cy="144462"/>
          </a:xfrm>
          <a:prstGeom prst="ellipse">
            <a:avLst/>
          </a:prstGeom>
          <a:solidFill>
            <a:srgbClr val="878935"/>
          </a:solidFill>
          <a:ln w="9525">
            <a:noFill/>
            <a:round/>
            <a:headEnd/>
            <a:tailEnd/>
          </a:ln>
          <a:effectLst>
            <a:outerShdw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a:solidFill>
                <a:schemeClr val="lt1"/>
              </a:solidFill>
              <a:latin typeface="+mn-lt"/>
              <a:cs typeface="+mn-cs"/>
            </a:endParaRPr>
          </a:p>
        </p:txBody>
      </p:sp>
      <p:cxnSp>
        <p:nvCxnSpPr>
          <p:cNvPr id="39" name="Straight Connector 38"/>
          <p:cNvCxnSpPr/>
          <p:nvPr/>
        </p:nvCxnSpPr>
        <p:spPr>
          <a:xfrm rot="10800000">
            <a:off x="5862638" y="2176463"/>
            <a:ext cx="766762" cy="1587"/>
          </a:xfrm>
          <a:prstGeom prst="line">
            <a:avLst/>
          </a:prstGeom>
          <a:ln w="12700">
            <a:solidFill>
              <a:srgbClr val="878935"/>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564313" y="2871788"/>
            <a:ext cx="1884362"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6403" name="Title 1"/>
          <p:cNvSpPr txBox="1">
            <a:spLocks/>
          </p:cNvSpPr>
          <p:nvPr/>
        </p:nvSpPr>
        <p:spPr bwMode="auto">
          <a:xfrm>
            <a:off x="6502400" y="2844800"/>
            <a:ext cx="1373188" cy="787400"/>
          </a:xfrm>
          <a:prstGeom prst="rect">
            <a:avLst/>
          </a:prstGeom>
          <a:noFill/>
          <a:ln w="9525">
            <a:noFill/>
            <a:miter lim="800000"/>
            <a:headEnd/>
            <a:tailEnd/>
          </a:ln>
        </p:spPr>
        <p:txBody>
          <a:bodyPr/>
          <a:lstStyle/>
          <a:p>
            <a:pPr defTabSz="457200"/>
            <a:r>
              <a:rPr lang="en-IE" sz="1200">
                <a:solidFill>
                  <a:srgbClr val="262626"/>
                </a:solidFill>
              </a:rPr>
              <a:t>WWF has over</a:t>
            </a:r>
          </a:p>
          <a:p>
            <a:pPr defTabSz="457200"/>
            <a:r>
              <a:rPr lang="en-IE" sz="1200">
                <a:solidFill>
                  <a:srgbClr val="262626"/>
                </a:solidFill>
              </a:rPr>
              <a:t>5,000 staff worldwide</a:t>
            </a:r>
            <a:endParaRPr lang="en-US" sz="1200">
              <a:solidFill>
                <a:srgbClr val="262626"/>
              </a:solidFill>
            </a:endParaRPr>
          </a:p>
          <a:p>
            <a:pPr defTabSz="457200"/>
            <a:endParaRPr lang="en-US" sz="1200">
              <a:solidFill>
                <a:srgbClr val="262626"/>
              </a:solidFill>
            </a:endParaRPr>
          </a:p>
        </p:txBody>
      </p:sp>
      <p:sp>
        <p:nvSpPr>
          <p:cNvPr id="43" name="Title 1"/>
          <p:cNvSpPr txBox="1">
            <a:spLocks/>
          </p:cNvSpPr>
          <p:nvPr/>
        </p:nvSpPr>
        <p:spPr>
          <a:xfrm>
            <a:off x="6462713" y="2505075"/>
            <a:ext cx="830262" cy="517525"/>
          </a:xfrm>
          <a:prstGeom prst="rect">
            <a:avLst/>
          </a:prstGeom>
        </p:spPr>
        <p:txBody>
          <a:bodyPr/>
          <a:lstStyle>
            <a:lvl1pPr algn="l">
              <a:defRPr sz="3500">
                <a:solidFill>
                  <a:srgbClr val="FF6600"/>
                </a:solidFill>
                <a:latin typeface="Arial"/>
                <a:cs typeface="Arial"/>
              </a:defRPr>
            </a:lvl1pPr>
          </a:lstStyle>
          <a:p>
            <a:pPr defTabSz="457200" fontAlgn="auto">
              <a:spcAft>
                <a:spcPts val="0"/>
              </a:spcAft>
              <a:defRPr/>
            </a:pPr>
            <a:r>
              <a:rPr lang="en-GB" sz="1800" b="1" dirty="0" smtClean="0">
                <a:solidFill>
                  <a:srgbClr val="878935"/>
                </a:solidFill>
                <a:ea typeface="+mj-ea"/>
              </a:rPr>
              <a:t>+5000</a:t>
            </a:r>
          </a:p>
        </p:txBody>
      </p:sp>
      <p:cxnSp>
        <p:nvCxnSpPr>
          <p:cNvPr id="44" name="Straight Connector 43"/>
          <p:cNvCxnSpPr/>
          <p:nvPr/>
        </p:nvCxnSpPr>
        <p:spPr>
          <a:xfrm rot="5400000">
            <a:off x="6429375" y="2376488"/>
            <a:ext cx="398463" cy="1587"/>
          </a:xfrm>
          <a:prstGeom prst="line">
            <a:avLst/>
          </a:prstGeom>
          <a:ln w="12700">
            <a:solidFill>
              <a:srgbClr val="878935"/>
            </a:solidFill>
          </a:ln>
          <a:effectLst/>
        </p:spPr>
        <p:style>
          <a:lnRef idx="2">
            <a:schemeClr val="accent1"/>
          </a:lnRef>
          <a:fillRef idx="0">
            <a:schemeClr val="accent1"/>
          </a:fillRef>
          <a:effectRef idx="1">
            <a:schemeClr val="accent1"/>
          </a:effectRef>
          <a:fontRef idx="minor">
            <a:schemeClr val="tx1"/>
          </a:fontRef>
        </p:style>
      </p:cxnSp>
      <p:sp>
        <p:nvSpPr>
          <p:cNvPr id="47" name="Oval 46"/>
          <p:cNvSpPr>
            <a:spLocks noChangeArrowheads="1"/>
          </p:cNvSpPr>
          <p:nvPr/>
        </p:nvSpPr>
        <p:spPr bwMode="auto">
          <a:xfrm>
            <a:off x="5434013" y="4106863"/>
            <a:ext cx="144462" cy="144462"/>
          </a:xfrm>
          <a:prstGeom prst="ellipse">
            <a:avLst/>
          </a:prstGeom>
          <a:solidFill>
            <a:srgbClr val="878935"/>
          </a:solidFill>
          <a:ln w="9525">
            <a:noFill/>
            <a:round/>
            <a:headEnd/>
            <a:tailEnd/>
          </a:ln>
          <a:effectLst>
            <a:outerShdw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a:solidFill>
                <a:schemeClr val="lt1"/>
              </a:solidFill>
              <a:latin typeface="+mn-lt"/>
              <a:cs typeface="+mn-cs"/>
            </a:endParaRPr>
          </a:p>
        </p:txBody>
      </p:sp>
      <p:cxnSp>
        <p:nvCxnSpPr>
          <p:cNvPr id="48" name="Straight Connector 47"/>
          <p:cNvCxnSpPr>
            <a:endCxn id="47" idx="6"/>
          </p:cNvCxnSpPr>
          <p:nvPr/>
        </p:nvCxnSpPr>
        <p:spPr>
          <a:xfrm rot="10800000" flipV="1">
            <a:off x="5578475" y="4171950"/>
            <a:ext cx="1050925" cy="7938"/>
          </a:xfrm>
          <a:prstGeom prst="line">
            <a:avLst/>
          </a:prstGeom>
          <a:ln w="12700">
            <a:solidFill>
              <a:srgbClr val="878935"/>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6564313" y="4865688"/>
            <a:ext cx="1884362"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6409" name="Title 1"/>
          <p:cNvSpPr txBox="1">
            <a:spLocks/>
          </p:cNvSpPr>
          <p:nvPr/>
        </p:nvSpPr>
        <p:spPr bwMode="auto">
          <a:xfrm>
            <a:off x="6502400" y="4838700"/>
            <a:ext cx="1917700" cy="787400"/>
          </a:xfrm>
          <a:prstGeom prst="rect">
            <a:avLst/>
          </a:prstGeom>
          <a:noFill/>
          <a:ln w="9525">
            <a:noFill/>
            <a:miter lim="800000"/>
            <a:headEnd/>
            <a:tailEnd/>
          </a:ln>
        </p:spPr>
        <p:txBody>
          <a:bodyPr/>
          <a:lstStyle/>
          <a:p>
            <a:pPr defTabSz="457200">
              <a:lnSpc>
                <a:spcPts val="1800"/>
              </a:lnSpc>
            </a:pPr>
            <a:r>
              <a:rPr lang="en-US" sz="1200">
                <a:solidFill>
                  <a:srgbClr val="262626"/>
                </a:solidFill>
              </a:rPr>
              <a:t>WWF has over</a:t>
            </a:r>
          </a:p>
          <a:p>
            <a:pPr defTabSz="457200">
              <a:lnSpc>
                <a:spcPts val="1800"/>
              </a:lnSpc>
            </a:pPr>
            <a:r>
              <a:rPr lang="en-US" sz="1200">
                <a:solidFill>
                  <a:srgbClr val="262626"/>
                </a:solidFill>
              </a:rPr>
              <a:t>5 million supporters</a:t>
            </a:r>
          </a:p>
        </p:txBody>
      </p:sp>
      <p:sp>
        <p:nvSpPr>
          <p:cNvPr id="51" name="Title 1"/>
          <p:cNvSpPr txBox="1">
            <a:spLocks/>
          </p:cNvSpPr>
          <p:nvPr/>
        </p:nvSpPr>
        <p:spPr>
          <a:xfrm>
            <a:off x="6462713" y="4498975"/>
            <a:ext cx="830262" cy="517525"/>
          </a:xfrm>
          <a:prstGeom prst="rect">
            <a:avLst/>
          </a:prstGeom>
        </p:spPr>
        <p:txBody>
          <a:bodyPr/>
          <a:lstStyle>
            <a:lvl1pPr algn="l">
              <a:defRPr sz="3500">
                <a:solidFill>
                  <a:srgbClr val="FF6600"/>
                </a:solidFill>
                <a:latin typeface="Arial"/>
                <a:cs typeface="Arial"/>
              </a:defRPr>
            </a:lvl1pPr>
          </a:lstStyle>
          <a:p>
            <a:pPr defTabSz="457200" fontAlgn="auto">
              <a:spcAft>
                <a:spcPts val="0"/>
              </a:spcAft>
              <a:defRPr/>
            </a:pPr>
            <a:r>
              <a:rPr lang="en-GB" sz="1800" b="1" dirty="0" smtClean="0">
                <a:solidFill>
                  <a:srgbClr val="878935"/>
                </a:solidFill>
                <a:ea typeface="+mj-ea"/>
              </a:rPr>
              <a:t>+5M</a:t>
            </a:r>
          </a:p>
        </p:txBody>
      </p:sp>
      <p:cxnSp>
        <p:nvCxnSpPr>
          <p:cNvPr id="52" name="Straight Connector 51"/>
          <p:cNvCxnSpPr/>
          <p:nvPr/>
        </p:nvCxnSpPr>
        <p:spPr>
          <a:xfrm rot="5400000">
            <a:off x="6429375" y="4370388"/>
            <a:ext cx="398463" cy="1587"/>
          </a:xfrm>
          <a:prstGeom prst="line">
            <a:avLst/>
          </a:prstGeom>
          <a:ln w="12700">
            <a:solidFill>
              <a:srgbClr val="878935"/>
            </a:solidFill>
          </a:ln>
          <a:effectLst/>
        </p:spPr>
        <p:style>
          <a:lnRef idx="2">
            <a:schemeClr val="accent1"/>
          </a:lnRef>
          <a:fillRef idx="0">
            <a:schemeClr val="accent1"/>
          </a:fillRef>
          <a:effectRef idx="1">
            <a:schemeClr val="accent1"/>
          </a:effectRef>
          <a:fontRef idx="minor">
            <a:schemeClr val="tx1"/>
          </a:fontRef>
        </p:style>
      </p:cxnSp>
      <p:sp>
        <p:nvSpPr>
          <p:cNvPr id="16412" name="Title 1"/>
          <p:cNvSpPr txBox="1">
            <a:spLocks/>
          </p:cNvSpPr>
          <p:nvPr/>
        </p:nvSpPr>
        <p:spPr bwMode="auto">
          <a:xfrm>
            <a:off x="5549900" y="257175"/>
            <a:ext cx="3352800" cy="693738"/>
          </a:xfrm>
          <a:prstGeom prst="rect">
            <a:avLst/>
          </a:prstGeom>
          <a:noFill/>
          <a:ln w="9525">
            <a:noFill/>
            <a:miter lim="800000"/>
            <a:headEnd/>
            <a:tailEnd/>
          </a:ln>
        </p:spPr>
        <p:txBody>
          <a:bodyPr/>
          <a:lstStyle/>
          <a:p>
            <a:pPr algn="r" defTabSz="457200"/>
            <a:r>
              <a:rPr lang="en-GB" sz="1400" b="1">
                <a:solidFill>
                  <a:srgbClr val="0D0D0D"/>
                </a:solidFill>
              </a:rPr>
              <a:t>Presentation title can go here</a:t>
            </a:r>
          </a:p>
          <a:p>
            <a:pPr algn="r" defTabSz="457200"/>
            <a:r>
              <a:rPr lang="en-GB" sz="1400">
                <a:solidFill>
                  <a:srgbClr val="0D0D0D"/>
                </a:solidFill>
              </a:rPr>
              <a:t>Secondary text can run underneath</a:t>
            </a:r>
            <a:endParaRPr lang="en-US" sz="1400">
              <a:solidFill>
                <a:srgbClr val="0D0D0D"/>
              </a:solidFill>
            </a:endParaRPr>
          </a:p>
        </p:txBody>
      </p:sp>
      <p:sp>
        <p:nvSpPr>
          <p:cNvPr id="16413" name="TextBox 16"/>
          <p:cNvSpPr txBox="1">
            <a:spLocks noChangeArrowheads="1"/>
          </p:cNvSpPr>
          <p:nvPr/>
        </p:nvSpPr>
        <p:spPr bwMode="auto">
          <a:xfrm>
            <a:off x="6632575" y="6253163"/>
            <a:ext cx="1863725" cy="198437"/>
          </a:xfrm>
          <a:prstGeom prst="rect">
            <a:avLst/>
          </a:prstGeom>
          <a:noFill/>
          <a:ln w="9525">
            <a:noFill/>
            <a:miter lim="800000"/>
            <a:headEnd/>
            <a:tailEnd/>
          </a:ln>
        </p:spPr>
        <p:txBody>
          <a:bodyPr>
            <a:spAutoFit/>
          </a:bodyPr>
          <a:lstStyle/>
          <a:p>
            <a:pPr algn="r" defTabSz="457200"/>
            <a:r>
              <a:rPr lang="en-US" sz="700">
                <a:solidFill>
                  <a:srgbClr val="404040"/>
                </a:solidFill>
              </a:rPr>
              <a:t>Photo: © Michel Roggo / WWF-Canon</a:t>
            </a:r>
          </a:p>
        </p:txBody>
      </p:sp>
      <p:pic>
        <p:nvPicPr>
          <p:cNvPr id="16414" name="Picture 36"/>
          <p:cNvPicPr>
            <a:picLocks noChangeAspect="1" noChangeArrowheads="1"/>
          </p:cNvPicPr>
          <p:nvPr/>
        </p:nvPicPr>
        <p:blipFill>
          <a:blip r:embed="rId3" cstate="print"/>
          <a:srcRect/>
          <a:stretch>
            <a:fillRect/>
          </a:stretch>
        </p:blipFill>
        <p:spPr bwMode="auto">
          <a:xfrm>
            <a:off x="2814638" y="1538288"/>
            <a:ext cx="3514725" cy="3781425"/>
          </a:xfrm>
          <a:prstGeom prst="rect">
            <a:avLst/>
          </a:prstGeom>
          <a:noFill/>
          <a:ln w="9525">
            <a:noFill/>
            <a:miter lim="800000"/>
            <a:headEnd/>
            <a:tailEnd/>
          </a:ln>
        </p:spPr>
      </p:pic>
      <p:sp>
        <p:nvSpPr>
          <p:cNvPr id="2" name="Rectangle 11"/>
          <p:cNvSpPr/>
          <p:nvPr/>
        </p:nvSpPr>
        <p:spPr>
          <a:xfrm>
            <a:off x="0" y="0"/>
            <a:ext cx="107950"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938" y="0"/>
            <a:ext cx="107951"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17412" name="Picture 18" descr="panda1.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481388" y="1792288"/>
            <a:ext cx="2181225" cy="327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ubrik 1"/>
          <p:cNvSpPr>
            <a:spLocks noGrp="1"/>
          </p:cNvSpPr>
          <p:nvPr>
            <p:ph type="title"/>
          </p:nvPr>
        </p:nvSpPr>
        <p:spPr>
          <a:xfrm>
            <a:off x="683568" y="260648"/>
            <a:ext cx="8229600" cy="1143000"/>
          </a:xfrm>
        </p:spPr>
        <p:txBody>
          <a:bodyPr/>
          <a:lstStyle/>
          <a:p>
            <a:pPr eaLnBrk="1" hangingPunct="1"/>
            <a:r>
              <a:rPr lang="sv-SE" sz="2800" b="1" dirty="0" smtClean="0"/>
              <a:t>ICLEI and </a:t>
            </a:r>
            <a:r>
              <a:rPr lang="sv-SE" sz="2800" b="1" dirty="0" err="1" smtClean="0"/>
              <a:t>WWF’s</a:t>
            </a:r>
            <a:r>
              <a:rPr lang="sv-SE" sz="2800" b="1" dirty="0" smtClean="0"/>
              <a:t> </a:t>
            </a:r>
            <a:r>
              <a:rPr lang="sv-SE" sz="2800" b="1" dirty="0" err="1" smtClean="0"/>
              <a:t>roles</a:t>
            </a:r>
            <a:r>
              <a:rPr lang="sv-SE" sz="2800" b="1" dirty="0" smtClean="0"/>
              <a:t> </a:t>
            </a:r>
            <a:r>
              <a:rPr lang="sv-SE" sz="2800" b="1" dirty="0" err="1" smtClean="0"/>
              <a:t>according</a:t>
            </a:r>
            <a:r>
              <a:rPr lang="sv-SE" sz="2800" b="1" dirty="0" smtClean="0"/>
              <a:t> </a:t>
            </a:r>
            <a:r>
              <a:rPr lang="sv-SE" sz="2800" b="1" dirty="0" err="1" smtClean="0"/>
              <a:t>to</a:t>
            </a:r>
            <a:r>
              <a:rPr lang="sv-SE" sz="2800" b="1" dirty="0" smtClean="0"/>
              <a:t> the international </a:t>
            </a:r>
            <a:r>
              <a:rPr lang="sv-SE" sz="2800" b="1" dirty="0" err="1" smtClean="0"/>
              <a:t>MoU</a:t>
            </a:r>
            <a:endParaRPr lang="sv-SE" sz="2800" b="1" dirty="0" smtClean="0"/>
          </a:p>
        </p:txBody>
      </p:sp>
      <p:sp>
        <p:nvSpPr>
          <p:cNvPr id="4099" name="Platshållare för innehåll 2"/>
          <p:cNvSpPr>
            <a:spLocks noGrp="1"/>
          </p:cNvSpPr>
          <p:nvPr>
            <p:ph idx="1"/>
          </p:nvPr>
        </p:nvSpPr>
        <p:spPr/>
        <p:txBody>
          <a:bodyPr/>
          <a:lstStyle/>
          <a:p>
            <a:pPr eaLnBrk="1" hangingPunct="1"/>
            <a:r>
              <a:rPr lang="sv-SE" sz="2000" dirty="0" smtClean="0"/>
              <a:t>WWF </a:t>
            </a:r>
            <a:r>
              <a:rPr lang="sv-SE" sz="2000" dirty="0" err="1" smtClean="0"/>
              <a:t>owns</a:t>
            </a:r>
            <a:r>
              <a:rPr lang="sv-SE" sz="2000" dirty="0" smtClean="0"/>
              <a:t> and </a:t>
            </a:r>
            <a:r>
              <a:rPr lang="sv-SE" sz="2000" dirty="0" err="1" smtClean="0"/>
              <a:t>manages</a:t>
            </a:r>
            <a:r>
              <a:rPr lang="sv-SE" sz="2000" dirty="0" smtClean="0"/>
              <a:t> the EHCC </a:t>
            </a:r>
            <a:r>
              <a:rPr lang="sv-SE" sz="2000" dirty="0" err="1" smtClean="0"/>
              <a:t>campaign</a:t>
            </a:r>
            <a:r>
              <a:rPr lang="sv-SE" sz="2000" dirty="0" smtClean="0"/>
              <a:t> and </a:t>
            </a:r>
            <a:r>
              <a:rPr lang="en-US" sz="2000" dirty="0" smtClean="0"/>
              <a:t>ICLEI owns and manages the </a:t>
            </a:r>
            <a:r>
              <a:rPr lang="en-US" sz="2000" dirty="0" err="1" smtClean="0"/>
              <a:t>cCCR</a:t>
            </a:r>
            <a:r>
              <a:rPr lang="en-US" sz="2000" dirty="0" smtClean="0"/>
              <a:t> platform</a:t>
            </a:r>
          </a:p>
          <a:p>
            <a:pPr marL="342900" lvl="2" indent="-342900" eaLnBrk="1" hangingPunct="1"/>
            <a:r>
              <a:rPr lang="en-US" sz="2000" dirty="0" smtClean="0"/>
              <a:t>WWF leads on communications and outreach and </a:t>
            </a:r>
            <a:r>
              <a:rPr lang="en-GB" sz="2000" dirty="0" smtClean="0"/>
              <a:t>brings criteria for how to prioritize which cities should be particularly encouraged and supported to enter the EHCC</a:t>
            </a:r>
            <a:endParaRPr lang="sv-SE" sz="2000" dirty="0" smtClean="0"/>
          </a:p>
          <a:p>
            <a:r>
              <a:rPr lang="en-US" sz="2000" dirty="0"/>
              <a:t>ICLEI leads on the technical support and where possible assists cities that enter the EHCC through its other projects and </a:t>
            </a:r>
            <a:r>
              <a:rPr lang="en-US" sz="2000" dirty="0" err="1" smtClean="0"/>
              <a:t>programmes</a:t>
            </a:r>
            <a:r>
              <a:rPr lang="en-US" sz="2000" smtClean="0"/>
              <a:t>.</a:t>
            </a:r>
          </a:p>
          <a:p>
            <a:r>
              <a:rPr lang="en-US" sz="2000" smtClean="0"/>
              <a:t>The </a:t>
            </a:r>
            <a:r>
              <a:rPr lang="en-US" sz="2000" dirty="0" smtClean="0"/>
              <a:t>international MOU does not overarch existing and future bilateral agreements of respective ICLEI and WWF offices at the country level</a:t>
            </a:r>
            <a:endParaRPr lang="sv-SE" sz="2000" dirty="0" smtClean="0"/>
          </a:p>
          <a:p>
            <a:endParaRPr lang="sv-SE" sz="2000" dirty="0" smtClean="0"/>
          </a:p>
          <a:p>
            <a:pPr eaLnBrk="1" hangingPunct="1"/>
            <a:endParaRPr lang="sv-SE" sz="2000" dirty="0" smtClean="0"/>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597525"/>
            <a:ext cx="903605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433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74638"/>
            <a:ext cx="8496300" cy="777875"/>
          </a:xfrm>
        </p:spPr>
        <p:txBody>
          <a:bodyPr>
            <a:noAutofit/>
          </a:bodyPr>
          <a:lstStyle/>
          <a:p>
            <a:pPr marL="216000" indent="-216000" algn="l">
              <a:spcAft>
                <a:spcPts val="600"/>
              </a:spcAft>
              <a:defRPr/>
            </a:pPr>
            <a:r>
              <a:rPr lang="sv-SE" sz="2800" b="1" dirty="0" err="1" smtClean="0"/>
              <a:t>Background</a:t>
            </a:r>
            <a:r>
              <a:rPr lang="sv-SE" sz="2800" b="1" dirty="0" smtClean="0"/>
              <a:t> Earth </a:t>
            </a:r>
            <a:r>
              <a:rPr lang="sv-SE" sz="2800" b="1" dirty="0" err="1" smtClean="0"/>
              <a:t>Hour</a:t>
            </a:r>
            <a:r>
              <a:rPr lang="sv-SE" sz="2800" b="1" dirty="0" smtClean="0"/>
              <a:t> City Challenge 2010-2013</a:t>
            </a:r>
            <a:endParaRPr lang="en-US" sz="2800" b="1" dirty="0"/>
          </a:p>
        </p:txBody>
      </p:sp>
      <p:sp>
        <p:nvSpPr>
          <p:cNvPr id="3" name="Content Placeholder 2"/>
          <p:cNvSpPr>
            <a:spLocks noGrp="1"/>
          </p:cNvSpPr>
          <p:nvPr>
            <p:ph sz="half" idx="1"/>
          </p:nvPr>
        </p:nvSpPr>
        <p:spPr>
          <a:xfrm>
            <a:off x="685800" y="1088231"/>
            <a:ext cx="4751387" cy="4681537"/>
          </a:xfrm>
        </p:spPr>
        <p:txBody>
          <a:bodyPr>
            <a:noAutofit/>
          </a:bodyPr>
          <a:lstStyle/>
          <a:p>
            <a:pPr marL="342900" lvl="1" indent="-342900">
              <a:lnSpc>
                <a:spcPct val="120000"/>
              </a:lnSpc>
              <a:spcAft>
                <a:spcPts val="600"/>
              </a:spcAft>
              <a:buFont typeface="Arial" pitchFamily="34" charset="0"/>
              <a:buChar char="•"/>
              <a:defRPr/>
            </a:pPr>
            <a:r>
              <a:rPr lang="sv-SE" sz="1800" dirty="0" err="1"/>
              <a:t>First</a:t>
            </a:r>
            <a:r>
              <a:rPr lang="sv-SE" sz="1800" dirty="0"/>
              <a:t> National EHCC Pilot 2010-2011</a:t>
            </a:r>
            <a:endParaRPr lang="en-GB" sz="1800" dirty="0"/>
          </a:p>
          <a:p>
            <a:pPr marL="342900" lvl="1" indent="-342900">
              <a:lnSpc>
                <a:spcPct val="120000"/>
              </a:lnSpc>
              <a:spcAft>
                <a:spcPts val="600"/>
              </a:spcAft>
              <a:buFont typeface="Arial" pitchFamily="34" charset="0"/>
              <a:buChar char="•"/>
              <a:defRPr/>
            </a:pPr>
            <a:r>
              <a:rPr lang="en-US" sz="1800" dirty="0"/>
              <a:t>Challenging cities to report their actions towards a 100% </a:t>
            </a:r>
            <a:r>
              <a:rPr lang="en-US" sz="1800" dirty="0" smtClean="0"/>
              <a:t>renewable, One </a:t>
            </a:r>
            <a:r>
              <a:rPr lang="en-US" sz="1800" dirty="0"/>
              <a:t>Planet Future</a:t>
            </a:r>
          </a:p>
          <a:p>
            <a:pPr>
              <a:spcAft>
                <a:spcPts val="600"/>
              </a:spcAft>
              <a:buFont typeface="Arial" pitchFamily="34" charset="0"/>
              <a:buChar char="•"/>
              <a:defRPr/>
            </a:pPr>
            <a:r>
              <a:rPr lang="en-US" sz="1800" dirty="0" smtClean="0"/>
              <a:t>Teamed up with ICLEI </a:t>
            </a:r>
          </a:p>
          <a:p>
            <a:pPr>
              <a:spcAft>
                <a:spcPts val="600"/>
              </a:spcAft>
              <a:buFont typeface="Arial" pitchFamily="34" charset="0"/>
              <a:buChar char="•"/>
              <a:defRPr/>
            </a:pPr>
            <a:r>
              <a:rPr lang="en-US" sz="1800" dirty="0" smtClean="0"/>
              <a:t>Evaluation </a:t>
            </a:r>
            <a:r>
              <a:rPr lang="en-US" sz="1800" dirty="0"/>
              <a:t>by high level jury including experts from ICLEI, C40, CDP, UNFCCC, </a:t>
            </a:r>
            <a:r>
              <a:rPr lang="en-US" sz="1800" dirty="0" err="1"/>
              <a:t>etc</a:t>
            </a:r>
            <a:r>
              <a:rPr lang="en-US" sz="1800" dirty="0"/>
              <a:t> </a:t>
            </a:r>
            <a:endParaRPr lang="en-US" sz="1800" dirty="0" smtClean="0"/>
          </a:p>
          <a:p>
            <a:pPr>
              <a:spcAft>
                <a:spcPts val="600"/>
              </a:spcAft>
              <a:buFont typeface="Arial" pitchFamily="34" charset="0"/>
              <a:buChar char="•"/>
              <a:defRPr/>
            </a:pPr>
            <a:r>
              <a:rPr lang="en-US" sz="1800" dirty="0" smtClean="0"/>
              <a:t>First international pilot launched in 6 countries</a:t>
            </a:r>
          </a:p>
          <a:p>
            <a:pPr>
              <a:spcAft>
                <a:spcPts val="600"/>
              </a:spcAft>
              <a:buFont typeface="Arial" pitchFamily="34" charset="0"/>
              <a:buChar char="•"/>
              <a:defRPr/>
            </a:pPr>
            <a:r>
              <a:rPr lang="en-US" sz="1800" dirty="0" smtClean="0"/>
              <a:t>Awards to Oslo, Forli, Uppsala, San Francisco, Delhi, Vancouver</a:t>
            </a:r>
          </a:p>
          <a:p>
            <a:pPr marL="0" indent="0">
              <a:spcAft>
                <a:spcPts val="600"/>
              </a:spcAft>
              <a:buFont typeface="Arial" charset="0"/>
              <a:buNone/>
              <a:defRPr/>
            </a:pPr>
            <a:endParaRPr lang="en-US" sz="2100" dirty="0" smtClean="0"/>
          </a:p>
          <a:p>
            <a:pPr marL="0" indent="0">
              <a:buFont typeface="Arial" charset="0"/>
              <a:buNone/>
              <a:defRPr/>
            </a:pPr>
            <a:endParaRPr lang="en-US" sz="1800" dirty="0" smtClean="0"/>
          </a:p>
          <a:p>
            <a:pPr marL="0" indent="0">
              <a:buFont typeface="Arial" charset="0"/>
              <a:buNone/>
              <a:defRPr/>
            </a:pPr>
            <a:r>
              <a:rPr lang="en-US" sz="1800" dirty="0" smtClean="0"/>
              <a:t>  </a:t>
            </a:r>
            <a:endParaRPr lang="en-US" sz="1800" dirty="0"/>
          </a:p>
        </p:txBody>
      </p:sp>
      <p:pic>
        <p:nvPicPr>
          <p:cNvPr id="51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25" y="3284760"/>
            <a:ext cx="1982788" cy="2644775"/>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25" name="Picture Placeholder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0456" y="1052736"/>
            <a:ext cx="20161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5195" y="2622773"/>
            <a:ext cx="1982788" cy="1323975"/>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5597525"/>
            <a:ext cx="903605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40002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4"/>
          <p:cNvSpPr>
            <a:spLocks noGrp="1"/>
          </p:cNvSpPr>
          <p:nvPr>
            <p:ph type="title"/>
          </p:nvPr>
        </p:nvSpPr>
        <p:spPr>
          <a:xfrm>
            <a:off x="467544" y="116632"/>
            <a:ext cx="8578850" cy="1143000"/>
          </a:xfrm>
        </p:spPr>
        <p:txBody>
          <a:bodyPr/>
          <a:lstStyle/>
          <a:p>
            <a:pPr eaLnBrk="1" hangingPunct="1"/>
            <a:r>
              <a:rPr lang="sv-SE" sz="2800" b="1" dirty="0" err="1" smtClean="0"/>
              <a:t>Purpose</a:t>
            </a:r>
            <a:r>
              <a:rPr lang="sv-SE" sz="2800" b="1" dirty="0" smtClean="0"/>
              <a:t> </a:t>
            </a:r>
            <a:r>
              <a:rPr lang="sv-SE" sz="2800" b="1" dirty="0" err="1" smtClean="0"/>
              <a:t>of</a:t>
            </a:r>
            <a:r>
              <a:rPr lang="sv-SE" sz="2800" b="1" dirty="0" smtClean="0"/>
              <a:t> the Earth </a:t>
            </a:r>
            <a:r>
              <a:rPr lang="sv-SE" sz="2800" b="1" dirty="0" err="1" smtClean="0"/>
              <a:t>Hour</a:t>
            </a:r>
            <a:r>
              <a:rPr lang="sv-SE" sz="2800" b="1" dirty="0" smtClean="0"/>
              <a:t> City Challenge 2013-2014</a:t>
            </a:r>
          </a:p>
        </p:txBody>
      </p:sp>
      <p:sp>
        <p:nvSpPr>
          <p:cNvPr id="7171" name="Platshållare för innehåll 1"/>
          <p:cNvSpPr>
            <a:spLocks noGrp="1"/>
          </p:cNvSpPr>
          <p:nvPr>
            <p:ph idx="1"/>
          </p:nvPr>
        </p:nvSpPr>
        <p:spPr>
          <a:xfrm>
            <a:off x="511175" y="1124744"/>
            <a:ext cx="8229600" cy="4525962"/>
          </a:xfrm>
        </p:spPr>
        <p:txBody>
          <a:bodyPr/>
          <a:lstStyle/>
          <a:p>
            <a:pPr eaLnBrk="1" hangingPunct="1"/>
            <a:r>
              <a:rPr lang="en-US" sz="1750" dirty="0" smtClean="0"/>
              <a:t>Mobilize action and support from cities in the global transition towards a climate friendly, one planet future with </a:t>
            </a:r>
            <a:r>
              <a:rPr lang="en-US" sz="1750" b="1" dirty="0" smtClean="0"/>
              <a:t>a focus on shifting from fossil to renewable energy solutions</a:t>
            </a:r>
          </a:p>
          <a:p>
            <a:pPr eaLnBrk="1" hangingPunct="1"/>
            <a:r>
              <a:rPr lang="en-US" sz="1750" dirty="0" smtClean="0"/>
              <a:t>Cities/local authorities report their ambitious, holistic, inspiring and credible plans for:</a:t>
            </a:r>
          </a:p>
          <a:p>
            <a:pPr lvl="1" eaLnBrk="1" hangingPunct="1"/>
            <a:r>
              <a:rPr lang="en-US" sz="1750" b="1" dirty="0" smtClean="0"/>
              <a:t>dramatically increasing the use of renewable energy solutions in the next few decades</a:t>
            </a:r>
          </a:p>
          <a:p>
            <a:pPr lvl="1" eaLnBrk="1" hangingPunct="1"/>
            <a:r>
              <a:rPr lang="en-US" sz="1750" b="1" dirty="0" smtClean="0"/>
              <a:t>low-carbon development including emissions mitigation, energy efficiency and other sustainability criteria</a:t>
            </a:r>
          </a:p>
          <a:p>
            <a:pPr eaLnBrk="1" hangingPunct="1"/>
            <a:r>
              <a:rPr lang="en-US" sz="1750" dirty="0" smtClean="0"/>
              <a:t>This year the evaluation will particularly consider how actions and commitments of the candidate cities contribute to moving investment from fossil toward renewable energy solutions</a:t>
            </a:r>
          </a:p>
          <a:p>
            <a:pPr eaLnBrk="1" hangingPunct="1"/>
            <a:r>
              <a:rPr lang="en-US" sz="1750" dirty="0" smtClean="0"/>
              <a:t>The selection of the Earth Hour Capital will take into consideration </a:t>
            </a:r>
            <a:r>
              <a:rPr lang="en-US" sz="1750" b="1" dirty="0" smtClean="0"/>
              <a:t>resources committed </a:t>
            </a:r>
            <a:r>
              <a:rPr lang="en-US" sz="1750" dirty="0" smtClean="0"/>
              <a:t>in relation to the size of the sustainability challenge and the </a:t>
            </a:r>
            <a:r>
              <a:rPr lang="en-US" sz="1750" b="1" dirty="0" smtClean="0"/>
              <a:t>capabilities </a:t>
            </a:r>
            <a:r>
              <a:rPr lang="en-US" sz="1750" dirty="0" smtClean="0"/>
              <a:t>of the city/country</a:t>
            </a: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597525"/>
            <a:ext cx="903605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1979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4"/>
          <p:cNvSpPr>
            <a:spLocks noGrp="1"/>
          </p:cNvSpPr>
          <p:nvPr>
            <p:ph type="title"/>
          </p:nvPr>
        </p:nvSpPr>
        <p:spPr>
          <a:xfrm>
            <a:off x="457200" y="274638"/>
            <a:ext cx="8578850" cy="1143000"/>
          </a:xfrm>
        </p:spPr>
        <p:txBody>
          <a:bodyPr/>
          <a:lstStyle/>
          <a:p>
            <a:pPr eaLnBrk="1" hangingPunct="1"/>
            <a:r>
              <a:rPr lang="sv-SE" sz="3200" b="1" dirty="0" err="1" smtClean="0"/>
              <a:t>Evaluation</a:t>
            </a:r>
            <a:r>
              <a:rPr lang="sv-SE" sz="3200" b="1" dirty="0" smtClean="0"/>
              <a:t> </a:t>
            </a:r>
            <a:r>
              <a:rPr lang="sv-SE" sz="3200" b="1" dirty="0" err="1" smtClean="0"/>
              <a:t>procedure</a:t>
            </a:r>
            <a:endParaRPr lang="sv-SE" sz="3200" b="1" dirty="0" smtClean="0"/>
          </a:p>
        </p:txBody>
      </p:sp>
      <p:sp>
        <p:nvSpPr>
          <p:cNvPr id="8195" name="Platshållare för innehåll 1"/>
          <p:cNvSpPr>
            <a:spLocks noGrp="1"/>
          </p:cNvSpPr>
          <p:nvPr>
            <p:ph idx="1"/>
          </p:nvPr>
        </p:nvSpPr>
        <p:spPr>
          <a:xfrm>
            <a:off x="511175" y="1268413"/>
            <a:ext cx="8229600" cy="4525962"/>
          </a:xfrm>
        </p:spPr>
        <p:txBody>
          <a:bodyPr/>
          <a:lstStyle/>
          <a:p>
            <a:pPr eaLnBrk="1" hangingPunct="1"/>
            <a:r>
              <a:rPr lang="en-US" sz="1800" dirty="0" smtClean="0"/>
              <a:t>All candidate cities must report the relevant info on the </a:t>
            </a:r>
            <a:r>
              <a:rPr lang="en-US" sz="1800" dirty="0" err="1" smtClean="0"/>
              <a:t>cCCR</a:t>
            </a:r>
            <a:r>
              <a:rPr lang="en-US" sz="1800" dirty="0" smtClean="0"/>
              <a:t> platform by </a:t>
            </a:r>
            <a:r>
              <a:rPr lang="en-US" sz="1800" b="1" dirty="0" smtClean="0"/>
              <a:t>October 13 2013</a:t>
            </a:r>
            <a:r>
              <a:rPr lang="en-US" sz="1800" dirty="0" smtClean="0"/>
              <a:t>?</a:t>
            </a:r>
          </a:p>
          <a:p>
            <a:pPr eaLnBrk="1" hangingPunct="1"/>
            <a:r>
              <a:rPr lang="sv-SE" sz="1800" dirty="0" smtClean="0"/>
              <a:t>Minimum </a:t>
            </a:r>
            <a:r>
              <a:rPr lang="sv-SE" sz="1800" dirty="0" err="1" smtClean="0"/>
              <a:t>requirements</a:t>
            </a:r>
            <a:r>
              <a:rPr lang="sv-SE" sz="1800" dirty="0" smtClean="0"/>
              <a:t> </a:t>
            </a:r>
            <a:r>
              <a:rPr lang="sv-SE" sz="1800" dirty="0" err="1" smtClean="0"/>
              <a:t>to</a:t>
            </a:r>
            <a:r>
              <a:rPr lang="sv-SE" sz="1800" dirty="0" smtClean="0"/>
              <a:t> be a </a:t>
            </a:r>
            <a:r>
              <a:rPr lang="sv-SE" sz="1800" dirty="0" err="1" smtClean="0"/>
              <a:t>candidate</a:t>
            </a:r>
            <a:r>
              <a:rPr lang="sv-SE" sz="1800" dirty="0" smtClean="0"/>
              <a:t> city </a:t>
            </a:r>
            <a:r>
              <a:rPr lang="sv-SE" sz="1800" dirty="0" err="1" smtClean="0"/>
              <a:t>are</a:t>
            </a:r>
            <a:r>
              <a:rPr lang="sv-SE" sz="1800" dirty="0" smtClean="0"/>
              <a:t> </a:t>
            </a:r>
            <a:r>
              <a:rPr lang="sv-SE" sz="1800" b="1" dirty="0" smtClean="0"/>
              <a:t>at </a:t>
            </a:r>
            <a:r>
              <a:rPr lang="sv-SE" sz="1800" b="1" dirty="0" err="1" smtClean="0"/>
              <a:t>least</a:t>
            </a:r>
            <a:r>
              <a:rPr lang="sv-SE" sz="1800" b="1" dirty="0" smtClean="0"/>
              <a:t> </a:t>
            </a:r>
            <a:r>
              <a:rPr lang="sv-SE" sz="1800" b="1" dirty="0" err="1" smtClean="0"/>
              <a:t>one</a:t>
            </a:r>
            <a:r>
              <a:rPr lang="sv-SE" sz="1800" b="1" dirty="0" smtClean="0"/>
              <a:t> </a:t>
            </a:r>
            <a:r>
              <a:rPr lang="sv-SE" sz="1800" b="1" dirty="0" err="1" smtClean="0"/>
              <a:t>commitment</a:t>
            </a:r>
            <a:r>
              <a:rPr lang="sv-SE" sz="1800" b="1" dirty="0" smtClean="0"/>
              <a:t> </a:t>
            </a:r>
            <a:r>
              <a:rPr lang="sv-SE" sz="1800" dirty="0" smtClean="0"/>
              <a:t>and </a:t>
            </a:r>
            <a:r>
              <a:rPr lang="sv-SE" sz="1800" dirty="0" err="1" smtClean="0"/>
              <a:t>one</a:t>
            </a:r>
            <a:r>
              <a:rPr lang="sv-SE" sz="1800" dirty="0" smtClean="0"/>
              <a:t> </a:t>
            </a:r>
            <a:r>
              <a:rPr lang="sv-SE" sz="1800" dirty="0" err="1" smtClean="0"/>
              <a:t>reported</a:t>
            </a:r>
            <a:r>
              <a:rPr lang="sv-SE" sz="1800" dirty="0" smtClean="0"/>
              <a:t> </a:t>
            </a:r>
            <a:r>
              <a:rPr lang="sv-SE" sz="1800" b="1" dirty="0" smtClean="0"/>
              <a:t>action </a:t>
            </a:r>
            <a:r>
              <a:rPr lang="sv-SE" sz="1800" b="1" dirty="0" err="1" smtClean="0"/>
              <a:t>to</a:t>
            </a:r>
            <a:r>
              <a:rPr lang="sv-SE" sz="1800" b="1" dirty="0" smtClean="0"/>
              <a:t> </a:t>
            </a:r>
            <a:r>
              <a:rPr lang="sv-SE" sz="1800" b="1" dirty="0" err="1" smtClean="0"/>
              <a:t>mitigate</a:t>
            </a:r>
            <a:r>
              <a:rPr lang="sv-SE" sz="1800" b="1" dirty="0" smtClean="0"/>
              <a:t> </a:t>
            </a:r>
            <a:r>
              <a:rPr lang="sv-SE" sz="1800" b="1" dirty="0" err="1" smtClean="0"/>
              <a:t>carbon</a:t>
            </a:r>
            <a:r>
              <a:rPr lang="sv-SE" sz="1800" b="1" dirty="0" smtClean="0"/>
              <a:t> emissions</a:t>
            </a:r>
            <a:r>
              <a:rPr lang="en-US" sz="1800" dirty="0" smtClean="0">
                <a:solidFill>
                  <a:srgbClr val="FF0000"/>
                </a:solidFill>
              </a:rPr>
              <a:t> </a:t>
            </a:r>
          </a:p>
          <a:p>
            <a:pPr eaLnBrk="1" hangingPunct="1"/>
            <a:r>
              <a:rPr lang="en-US" sz="1800" dirty="0" smtClean="0"/>
              <a:t>All candidate cities will be prescreened by Accenture who will </a:t>
            </a:r>
            <a:r>
              <a:rPr lang="en-US" sz="1800" b="1" dirty="0" smtClean="0"/>
              <a:t>quality control the whole evaluation procedure</a:t>
            </a:r>
            <a:r>
              <a:rPr lang="en-US" sz="1800" dirty="0" smtClean="0"/>
              <a:t> </a:t>
            </a:r>
          </a:p>
          <a:p>
            <a:pPr eaLnBrk="1" hangingPunct="1"/>
            <a:r>
              <a:rPr lang="en-US" sz="1800" dirty="0" smtClean="0"/>
              <a:t>Accenture in consultation with local WWF experts </a:t>
            </a:r>
            <a:r>
              <a:rPr lang="en-US" sz="1800" b="1" dirty="0" smtClean="0"/>
              <a:t>shortlists up to three candidate cities as finalists in each country</a:t>
            </a:r>
          </a:p>
          <a:p>
            <a:pPr eaLnBrk="1" hangingPunct="1"/>
            <a:r>
              <a:rPr lang="en-US" sz="1800" dirty="0" smtClean="0"/>
              <a:t>An international jury of experts then selects </a:t>
            </a:r>
            <a:r>
              <a:rPr lang="en-US" sz="1800" b="1" dirty="0" smtClean="0"/>
              <a:t>a national Earth Hour Capital for each country </a:t>
            </a:r>
            <a:r>
              <a:rPr lang="en-US" sz="1800" dirty="0" smtClean="0"/>
              <a:t>and finally </a:t>
            </a:r>
            <a:r>
              <a:rPr lang="en-US" sz="1800" b="1" dirty="0" smtClean="0"/>
              <a:t>one Global Earth Hour Capital</a:t>
            </a:r>
          </a:p>
          <a:p>
            <a:pPr eaLnBrk="1" hangingPunct="1"/>
            <a:r>
              <a:rPr lang="en-US" sz="1800" b="1" dirty="0" smtClean="0"/>
              <a:t>Local context, </a:t>
            </a:r>
            <a:r>
              <a:rPr lang="en-US" sz="1800" b="1" dirty="0" err="1" smtClean="0"/>
              <a:t>eg</a:t>
            </a:r>
            <a:r>
              <a:rPr lang="en-US" sz="1800" b="1" dirty="0" smtClean="0"/>
              <a:t> national/regional support for urban sustainability, resources available, local challenges (urban poverty), city size </a:t>
            </a:r>
            <a:r>
              <a:rPr lang="en-US" sz="1800" dirty="0" smtClean="0"/>
              <a:t>will be taken into account when selecting the Earth Hour Capitals</a:t>
            </a:r>
            <a:r>
              <a:rPr lang="en-US" sz="1800" b="1" dirty="0" smtClean="0"/>
              <a:t> </a:t>
            </a:r>
          </a:p>
          <a:p>
            <a:pPr eaLnBrk="1" hangingPunct="1">
              <a:buFont typeface="Arial" charset="0"/>
              <a:buNone/>
            </a:pPr>
            <a:endParaRPr lang="en-US" sz="2000" dirty="0" smtClean="0"/>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597525"/>
            <a:ext cx="903605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723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7950" y="5597525"/>
            <a:ext cx="903605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Slide Number Placeholder 1"/>
          <p:cNvSpPr>
            <a:spLocks noGrp="1"/>
          </p:cNvSpPr>
          <p:nvPr>
            <p:ph type="sldNum" sz="quarter" idx="4294967295"/>
            <p:custDataLst>
              <p:tags r:id="rId1"/>
            </p:custDataLst>
          </p:nvPr>
        </p:nvSpPr>
        <p:spPr bwMode="auto">
          <a:xfrm>
            <a:off x="8172450" y="6356350"/>
            <a:ext cx="5857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5FEB97D-D0E7-438D-9D18-8CE030A9BF77}" type="slidenum">
              <a:rPr lang="en-US">
                <a:solidFill>
                  <a:srgbClr val="898989"/>
                </a:solidFill>
              </a:rPr>
              <a:pPr eaLnBrk="1" hangingPunct="1"/>
              <a:t>8</a:t>
            </a:fld>
            <a:endParaRPr lang="en-US">
              <a:solidFill>
                <a:srgbClr val="898989"/>
              </a:solidFill>
            </a:endParaRPr>
          </a:p>
        </p:txBody>
      </p:sp>
      <p:sp>
        <p:nvSpPr>
          <p:cNvPr id="9220" name="Title 2"/>
          <p:cNvSpPr txBox="1">
            <a:spLocks/>
          </p:cNvSpPr>
          <p:nvPr>
            <p:custDataLst>
              <p:tags r:id="rId2"/>
            </p:custDataLst>
          </p:nvPr>
        </p:nvSpPr>
        <p:spPr bwMode="auto">
          <a:xfrm>
            <a:off x="320675" y="160338"/>
            <a:ext cx="86645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b="1"/>
              <a:t>Overview of selection procedure </a:t>
            </a:r>
          </a:p>
        </p:txBody>
      </p:sp>
      <p:grpSp>
        <p:nvGrpSpPr>
          <p:cNvPr id="9221" name="Group 85"/>
          <p:cNvGrpSpPr>
            <a:grpSpLocks/>
          </p:cNvGrpSpPr>
          <p:nvPr/>
        </p:nvGrpSpPr>
        <p:grpSpPr bwMode="auto">
          <a:xfrm>
            <a:off x="3409950" y="822325"/>
            <a:ext cx="2139950" cy="4754563"/>
            <a:chOff x="3491880" y="1340653"/>
            <a:chExt cx="2141149" cy="5256699"/>
          </a:xfrm>
        </p:grpSpPr>
        <p:pic>
          <p:nvPicPr>
            <p:cNvPr id="9236" name="Picture 3"/>
            <p:cNvPicPr>
              <a:picLocks noChangeAspect="1" noChangeArrowheads="1"/>
            </p:cNvPicPr>
            <p:nvPr>
              <p:custDataLst>
                <p:tags r:id="rId13"/>
              </p:custDataLst>
            </p:nvPr>
          </p:nvPicPr>
          <p:blipFill>
            <a:blip r:embed="rId23">
              <a:extLst>
                <a:ext uri="{28A0092B-C50C-407E-A947-70E740481C1C}">
                  <a14:useLocalDpi xmlns:a14="http://schemas.microsoft.com/office/drawing/2010/main" val="0"/>
                </a:ext>
              </a:extLst>
            </a:blip>
            <a:srcRect/>
            <a:stretch>
              <a:fillRect/>
            </a:stretch>
          </p:blipFill>
          <p:spPr bwMode="auto">
            <a:xfrm>
              <a:off x="4139952" y="1340653"/>
              <a:ext cx="830020" cy="57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3"/>
            <p:cNvSpPr>
              <a:spLocks noChangeArrowheads="1"/>
            </p:cNvSpPr>
            <p:nvPr>
              <p:custDataLst>
                <p:tags r:id="rId14"/>
              </p:custDataLst>
            </p:nvPr>
          </p:nvSpPr>
          <p:spPr bwMode="auto">
            <a:xfrm rot="10800000">
              <a:off x="3787320" y="1988307"/>
              <a:ext cx="1550268" cy="4128132"/>
            </a:xfrm>
            <a:custGeom>
              <a:avLst/>
              <a:gdLst>
                <a:gd name="G0" fmla="+- 6101 0 0"/>
                <a:gd name="G1" fmla="+- 21600 0 6101"/>
                <a:gd name="G2" fmla="*/ 6101 1 2"/>
                <a:gd name="G3" fmla="+- 21600 0 G2"/>
                <a:gd name="G4" fmla="+/ 6101 21600 2"/>
                <a:gd name="G5" fmla="+/ G1 0 2"/>
                <a:gd name="G6" fmla="*/ 21600 21600 6101"/>
                <a:gd name="G7" fmla="*/ G6 1 2"/>
                <a:gd name="G8" fmla="+- 21600 0 G7"/>
                <a:gd name="G9" fmla="*/ 21600 1 2"/>
                <a:gd name="G10" fmla="+- 6101 0 G9"/>
                <a:gd name="G11" fmla="?: G10 G8 0"/>
                <a:gd name="G12" fmla="?: G10 G7 21600"/>
                <a:gd name="T0" fmla="*/ 18549 w 21600"/>
                <a:gd name="T1" fmla="*/ 10800 h 21600"/>
                <a:gd name="T2" fmla="*/ 10800 w 21600"/>
                <a:gd name="T3" fmla="*/ 21600 h 21600"/>
                <a:gd name="T4" fmla="*/ 3051 w 21600"/>
                <a:gd name="T5" fmla="*/ 10800 h 21600"/>
                <a:gd name="T6" fmla="*/ 10800 w 21600"/>
                <a:gd name="T7" fmla="*/ 0 h 21600"/>
                <a:gd name="T8" fmla="*/ 4851 w 21600"/>
                <a:gd name="T9" fmla="*/ 4851 h 21600"/>
                <a:gd name="T10" fmla="*/ 16749 w 21600"/>
                <a:gd name="T11" fmla="*/ 16749 h 21600"/>
              </a:gdLst>
              <a:ahLst/>
              <a:cxnLst>
                <a:cxn ang="0">
                  <a:pos x="T0" y="T1"/>
                </a:cxn>
                <a:cxn ang="0">
                  <a:pos x="T2" y="T3"/>
                </a:cxn>
                <a:cxn ang="0">
                  <a:pos x="T4" y="T5"/>
                </a:cxn>
                <a:cxn ang="0">
                  <a:pos x="T6" y="T7"/>
                </a:cxn>
              </a:cxnLst>
              <a:rect l="T8" t="T9" r="T10" b="T11"/>
              <a:pathLst>
                <a:path w="21600" h="21600">
                  <a:moveTo>
                    <a:pt x="0" y="0"/>
                  </a:moveTo>
                  <a:lnTo>
                    <a:pt x="6101" y="21600"/>
                  </a:lnTo>
                  <a:lnTo>
                    <a:pt x="15499" y="21600"/>
                  </a:lnTo>
                  <a:lnTo>
                    <a:pt x="21600" y="0"/>
                  </a:lnTo>
                  <a:close/>
                </a:path>
              </a:pathLst>
            </a:custGeom>
            <a:solidFill>
              <a:schemeClr val="accent4">
                <a:lumMod val="40000"/>
                <a:lumOff val="60000"/>
              </a:schemeClr>
            </a:solidFill>
            <a:ln w="6350">
              <a:noFill/>
              <a:miter lim="800000"/>
              <a:headEnd/>
              <a:tailEnd/>
            </a:ln>
            <a:effectLst/>
          </p:spPr>
          <p:txBody>
            <a:bodyPr wrap="none" lIns="72000" tIns="72000" rIns="72000" bIns="72000" anchor="ctr"/>
            <a:lstStyle/>
            <a:p>
              <a:pPr fontAlgn="auto">
                <a:spcBef>
                  <a:spcPts val="0"/>
                </a:spcBef>
                <a:spcAft>
                  <a:spcPts val="0"/>
                </a:spcAft>
                <a:defRPr/>
              </a:pPr>
              <a:endParaRPr lang="en-US">
                <a:latin typeface="+mn-lt"/>
                <a:cs typeface="+mn-cs"/>
              </a:endParaRPr>
            </a:p>
          </p:txBody>
        </p:sp>
        <p:sp>
          <p:nvSpPr>
            <p:cNvPr id="9238" name="Oval 4"/>
            <p:cNvSpPr>
              <a:spLocks noChangeArrowheads="1"/>
            </p:cNvSpPr>
            <p:nvPr>
              <p:custDataLst>
                <p:tags r:id="rId15"/>
              </p:custDataLst>
            </p:nvPr>
          </p:nvSpPr>
          <p:spPr bwMode="auto">
            <a:xfrm rot="-5400000">
              <a:off x="4190334" y="5154657"/>
              <a:ext cx="744241" cy="2141149"/>
            </a:xfrm>
            <a:prstGeom prst="ellipse">
              <a:avLst/>
            </a:prstGeom>
            <a:solidFill>
              <a:schemeClr val="tx2"/>
            </a:solidFill>
            <a:ln w="6350">
              <a:solidFill>
                <a:schemeClr val="accent1"/>
              </a:solidFill>
              <a:round/>
              <a:headEnd/>
              <a:tailEnd/>
            </a:ln>
          </p:spPr>
          <p:txBody>
            <a:bodyPr vert="eaVert" wrap="none" lIns="72000" tIns="72000" rIns="72000" bIns="72000" anchor="ctr"/>
            <a:lstStyle/>
            <a:p>
              <a:pPr algn="ctr" eaLnBrk="0" hangingPunct="0"/>
              <a:r>
                <a:rPr lang="en-GB" sz="1200" b="1">
                  <a:solidFill>
                    <a:schemeClr val="bg1"/>
                  </a:solidFill>
                </a:rPr>
                <a:t>Submit city data</a:t>
              </a:r>
            </a:p>
          </p:txBody>
        </p:sp>
        <p:sp>
          <p:nvSpPr>
            <p:cNvPr id="9" name="Oval 5"/>
            <p:cNvSpPr>
              <a:spLocks noChangeArrowheads="1"/>
            </p:cNvSpPr>
            <p:nvPr>
              <p:custDataLst>
                <p:tags r:id="rId16"/>
              </p:custDataLst>
            </p:nvPr>
          </p:nvSpPr>
          <p:spPr bwMode="auto">
            <a:xfrm rot="16200000">
              <a:off x="4274609" y="4255020"/>
              <a:ext cx="575692" cy="1620157"/>
            </a:xfrm>
            <a:prstGeom prst="ellipse">
              <a:avLst/>
            </a:prstGeom>
            <a:solidFill>
              <a:schemeClr val="tx2"/>
            </a:solidFill>
            <a:ln w="6350">
              <a:solidFill>
                <a:schemeClr val="accent1"/>
              </a:solidFill>
              <a:round/>
              <a:headEnd/>
              <a:tailEnd/>
            </a:ln>
            <a:effectLst/>
          </p:spPr>
          <p:txBody>
            <a:bodyPr vert="eaVert" wrap="none" lIns="72000" tIns="72000" rIns="72000" bIns="72000" anchor="ctr"/>
            <a:lstStyle/>
            <a:p>
              <a:pPr algn="ctr" eaLnBrk="0" fontAlgn="auto" hangingPunct="0">
                <a:spcBef>
                  <a:spcPts val="0"/>
                </a:spcBef>
                <a:spcAft>
                  <a:spcPts val="0"/>
                </a:spcAft>
                <a:defRPr/>
              </a:pPr>
              <a:r>
                <a:rPr lang="en-GB" sz="1050" dirty="0">
                  <a:solidFill>
                    <a:schemeClr val="bg1"/>
                  </a:solidFill>
                  <a:latin typeface="+mn-lt"/>
                  <a:cs typeface="+mn-cs"/>
                </a:rPr>
                <a:t>Pre-screening</a:t>
              </a:r>
            </a:p>
          </p:txBody>
        </p:sp>
        <p:sp>
          <p:nvSpPr>
            <p:cNvPr id="10" name="Oval 6"/>
            <p:cNvSpPr>
              <a:spLocks noChangeArrowheads="1"/>
            </p:cNvSpPr>
            <p:nvPr>
              <p:custDataLst>
                <p:tags r:id="rId17"/>
              </p:custDataLst>
            </p:nvPr>
          </p:nvSpPr>
          <p:spPr bwMode="auto">
            <a:xfrm rot="16200000">
              <a:off x="4317609" y="3352358"/>
              <a:ext cx="489690" cy="1359661"/>
            </a:xfrm>
            <a:prstGeom prst="ellipse">
              <a:avLst/>
            </a:prstGeom>
            <a:solidFill>
              <a:schemeClr val="tx2"/>
            </a:solidFill>
            <a:ln w="6350">
              <a:solidFill>
                <a:schemeClr val="accent1"/>
              </a:solidFill>
              <a:round/>
              <a:headEnd/>
              <a:tailEnd/>
            </a:ln>
            <a:effectLst/>
          </p:spPr>
          <p:txBody>
            <a:bodyPr vert="eaVert" wrap="none" lIns="72000" tIns="72000" rIns="72000" bIns="72000" anchor="ctr"/>
            <a:lstStyle/>
            <a:p>
              <a:pPr algn="ctr" eaLnBrk="0" fontAlgn="auto" hangingPunct="0">
                <a:spcBef>
                  <a:spcPts val="0"/>
                </a:spcBef>
                <a:spcAft>
                  <a:spcPts val="0"/>
                </a:spcAft>
                <a:defRPr/>
              </a:pPr>
              <a:r>
                <a:rPr lang="en-GB" sz="1050" dirty="0">
                  <a:solidFill>
                    <a:schemeClr val="bg1"/>
                  </a:solidFill>
                  <a:latin typeface="+mn-lt"/>
                  <a:cs typeface="+mn-cs"/>
                </a:rPr>
                <a:t>Jury #1</a:t>
              </a:r>
            </a:p>
          </p:txBody>
        </p:sp>
        <p:sp>
          <p:nvSpPr>
            <p:cNvPr id="11" name="Oval 7"/>
            <p:cNvSpPr>
              <a:spLocks noChangeArrowheads="1"/>
            </p:cNvSpPr>
            <p:nvPr>
              <p:custDataLst>
                <p:tags r:id="rId18"/>
              </p:custDataLst>
            </p:nvPr>
          </p:nvSpPr>
          <p:spPr bwMode="auto">
            <a:xfrm rot="16200000">
              <a:off x="4317609" y="2446554"/>
              <a:ext cx="489690" cy="1156348"/>
            </a:xfrm>
            <a:prstGeom prst="ellipse">
              <a:avLst/>
            </a:prstGeom>
            <a:solidFill>
              <a:schemeClr val="tx2"/>
            </a:solidFill>
            <a:ln w="6350">
              <a:solidFill>
                <a:schemeClr val="accent1"/>
              </a:solidFill>
              <a:round/>
              <a:headEnd/>
              <a:tailEnd/>
            </a:ln>
            <a:effectLst/>
          </p:spPr>
          <p:txBody>
            <a:bodyPr vert="eaVert" wrap="none" lIns="72000" tIns="72000" rIns="72000" bIns="72000" anchor="ctr"/>
            <a:lstStyle/>
            <a:p>
              <a:pPr algn="ctr" eaLnBrk="0" fontAlgn="auto" hangingPunct="0">
                <a:spcBef>
                  <a:spcPts val="0"/>
                </a:spcBef>
                <a:spcAft>
                  <a:spcPts val="0"/>
                </a:spcAft>
                <a:defRPr/>
              </a:pPr>
              <a:r>
                <a:rPr lang="en-GB" sz="1050" dirty="0">
                  <a:solidFill>
                    <a:schemeClr val="bg1"/>
                  </a:solidFill>
                  <a:latin typeface="+mn-lt"/>
                  <a:cs typeface="+mn-cs"/>
                </a:rPr>
                <a:t>Jury #2</a:t>
              </a:r>
            </a:p>
          </p:txBody>
        </p:sp>
        <p:sp>
          <p:nvSpPr>
            <p:cNvPr id="9242" name="Oval 8"/>
            <p:cNvSpPr>
              <a:spLocks noChangeArrowheads="1"/>
            </p:cNvSpPr>
            <p:nvPr>
              <p:custDataLst>
                <p:tags r:id="rId19"/>
              </p:custDataLst>
            </p:nvPr>
          </p:nvSpPr>
          <p:spPr bwMode="auto">
            <a:xfrm rot="-5400000">
              <a:off x="4344483" y="1595591"/>
              <a:ext cx="435943" cy="1070634"/>
            </a:xfrm>
            <a:prstGeom prst="ellipse">
              <a:avLst/>
            </a:prstGeom>
            <a:solidFill>
              <a:schemeClr val="tx2"/>
            </a:solidFill>
            <a:ln w="6350">
              <a:solidFill>
                <a:schemeClr val="accent1"/>
              </a:solidFill>
              <a:round/>
              <a:headEnd/>
              <a:tailEnd/>
            </a:ln>
          </p:spPr>
          <p:txBody>
            <a:bodyPr vert="eaVert" wrap="none" lIns="72000" tIns="72000" rIns="72000" bIns="72000" anchor="ctr"/>
            <a:lstStyle/>
            <a:p>
              <a:pPr algn="ctr" eaLnBrk="0" hangingPunct="0"/>
              <a:r>
                <a:rPr lang="en-GB" sz="1200" b="1">
                  <a:solidFill>
                    <a:schemeClr val="bg1"/>
                  </a:solidFill>
                </a:rPr>
                <a:t>EHCC capital</a:t>
              </a:r>
            </a:p>
          </p:txBody>
        </p:sp>
      </p:grpSp>
      <p:sp>
        <p:nvSpPr>
          <p:cNvPr id="9222" name="TextBox 12"/>
          <p:cNvSpPr txBox="1">
            <a:spLocks noChangeArrowheads="1"/>
          </p:cNvSpPr>
          <p:nvPr>
            <p:custDataLst>
              <p:tags r:id="rId3"/>
            </p:custDataLst>
          </p:nvPr>
        </p:nvSpPr>
        <p:spPr bwMode="auto">
          <a:xfrm>
            <a:off x="895350" y="1557338"/>
            <a:ext cx="1736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72000" rIns="0" bIns="0">
            <a:spAutoFit/>
          </a:bodyPr>
          <a:lstStyle>
            <a:lvl1pPr marL="179388" indent="-17938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Clr>
                <a:schemeClr val="tx1"/>
              </a:buClr>
            </a:pPr>
            <a:r>
              <a:rPr lang="en-US" sz="1400" b="1">
                <a:solidFill>
                  <a:schemeClr val="bg1"/>
                </a:solidFill>
              </a:rPr>
              <a:t>What cities need to do</a:t>
            </a:r>
          </a:p>
        </p:txBody>
      </p:sp>
      <p:sp>
        <p:nvSpPr>
          <p:cNvPr id="9223" name="TextBox 13"/>
          <p:cNvSpPr txBox="1">
            <a:spLocks noChangeArrowheads="1"/>
          </p:cNvSpPr>
          <p:nvPr>
            <p:custDataLst>
              <p:tags r:id="rId4"/>
            </p:custDataLst>
          </p:nvPr>
        </p:nvSpPr>
        <p:spPr bwMode="auto">
          <a:xfrm>
            <a:off x="6145213" y="1557338"/>
            <a:ext cx="23907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72000" rIns="0" bIns="0">
            <a:spAutoFit/>
          </a:bodyPr>
          <a:lstStyle>
            <a:lvl1pPr marL="179388" indent="-17938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Clr>
                <a:schemeClr val="tx1"/>
              </a:buClr>
            </a:pPr>
            <a:r>
              <a:rPr lang="en-US" sz="1400" b="1">
                <a:solidFill>
                  <a:schemeClr val="bg1"/>
                </a:solidFill>
              </a:rPr>
              <a:t>What WWF and partners will do</a:t>
            </a:r>
          </a:p>
        </p:txBody>
      </p:sp>
      <p:grpSp>
        <p:nvGrpSpPr>
          <p:cNvPr id="15" name="Group 100"/>
          <p:cNvGrpSpPr>
            <a:grpSpLocks/>
          </p:cNvGrpSpPr>
          <p:nvPr/>
        </p:nvGrpSpPr>
        <p:grpSpPr bwMode="auto">
          <a:xfrm>
            <a:off x="307975" y="3703638"/>
            <a:ext cx="2747963" cy="1495425"/>
            <a:chOff x="383754" y="4492714"/>
            <a:chExt cx="2748086" cy="1495745"/>
          </a:xfrm>
        </p:grpSpPr>
        <p:sp>
          <p:nvSpPr>
            <p:cNvPr id="16" name="Rectangle 18"/>
            <p:cNvSpPr/>
            <p:nvPr>
              <p:custDataLst>
                <p:tags r:id="rId11"/>
              </p:custDataLst>
            </p:nvPr>
          </p:nvSpPr>
          <p:spPr>
            <a:xfrm>
              <a:off x="383754" y="4492714"/>
              <a:ext cx="2736973" cy="1495745"/>
            </a:xfrm>
            <a:prstGeom prst="rect">
              <a:avLst/>
            </a:prstGeom>
            <a:solidFill>
              <a:schemeClr val="bg1"/>
            </a:solidFill>
            <a:ln w="3175">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marL="85725" indent="-85725">
                <a:defRPr/>
              </a:pPr>
              <a:r>
                <a:rPr lang="en-US" sz="1200" b="1">
                  <a:solidFill>
                    <a:schemeClr val="tx1"/>
                  </a:solidFill>
                  <a:cs typeface="Arial" charset="0"/>
                </a:rPr>
                <a:t>May - October 2013</a:t>
              </a:r>
            </a:p>
            <a:p>
              <a:pPr marL="85725" indent="-85725">
                <a:spcBef>
                  <a:spcPts val="300"/>
                </a:spcBef>
                <a:buFont typeface="Arial" charset="0"/>
                <a:buChar char="•"/>
                <a:defRPr/>
              </a:pPr>
              <a:r>
                <a:rPr lang="en-US" sz="1200">
                  <a:solidFill>
                    <a:schemeClr val="tx1"/>
                  </a:solidFill>
                  <a:cs typeface="Arial" charset="0"/>
                </a:rPr>
                <a:t>Cities submit data on emissions</a:t>
              </a:r>
              <a:br>
                <a:rPr lang="en-US" sz="1200">
                  <a:solidFill>
                    <a:schemeClr val="tx1"/>
                  </a:solidFill>
                  <a:cs typeface="Arial" charset="0"/>
                </a:rPr>
              </a:br>
              <a:r>
                <a:rPr lang="en-US" sz="1200">
                  <a:solidFill>
                    <a:schemeClr val="tx1"/>
                  </a:solidFill>
                  <a:cs typeface="Arial" charset="0"/>
                </a:rPr>
                <a:t>and actions on cCCR platform at</a:t>
              </a:r>
            </a:p>
            <a:p>
              <a:pPr marL="85725" indent="-85725">
                <a:spcBef>
                  <a:spcPts val="300"/>
                </a:spcBef>
                <a:defRPr/>
              </a:pPr>
              <a:r>
                <a:rPr lang="en-US" sz="1000">
                  <a:solidFill>
                    <a:srgbClr val="FF0000"/>
                  </a:solidFill>
                  <a:cs typeface="Arial" charset="0"/>
                  <a:hlinkClick r:id="rId24"/>
                </a:rPr>
                <a:t>http://carbonn.org/login/ehcc/</a:t>
              </a:r>
              <a:endParaRPr lang="en-US" sz="1200">
                <a:solidFill>
                  <a:srgbClr val="FF0000"/>
                </a:solidFill>
                <a:cs typeface="Arial" charset="0"/>
              </a:endParaRPr>
            </a:p>
          </p:txBody>
        </p:sp>
        <p:sp>
          <p:nvSpPr>
            <p:cNvPr id="17" name="Rectangle 19"/>
            <p:cNvSpPr/>
            <p:nvPr>
              <p:custDataLst>
                <p:tags r:id="rId12"/>
              </p:custDataLst>
            </p:nvPr>
          </p:nvSpPr>
          <p:spPr>
            <a:xfrm>
              <a:off x="394867" y="4556228"/>
              <a:ext cx="2736973" cy="250879"/>
            </a:xfrm>
            <a:prstGeom prst="rect">
              <a:avLst/>
            </a:prstGeom>
            <a:solidFill>
              <a:srgbClr val="1F497D"/>
            </a:solidFill>
            <a:ln w="3175">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bg1"/>
                  </a:solidFill>
                </a:rPr>
                <a:t>1. Submit data</a:t>
              </a:r>
            </a:p>
          </p:txBody>
        </p:sp>
      </p:grpSp>
      <p:grpSp>
        <p:nvGrpSpPr>
          <p:cNvPr id="19" name="Group 101"/>
          <p:cNvGrpSpPr>
            <a:grpSpLocks/>
          </p:cNvGrpSpPr>
          <p:nvPr/>
        </p:nvGrpSpPr>
        <p:grpSpPr bwMode="auto">
          <a:xfrm>
            <a:off x="307975" y="1390650"/>
            <a:ext cx="2747963" cy="1608138"/>
            <a:chOff x="383754" y="2180050"/>
            <a:chExt cx="2748086" cy="1607757"/>
          </a:xfrm>
        </p:grpSpPr>
        <p:sp>
          <p:nvSpPr>
            <p:cNvPr id="20" name="Rectangle 22"/>
            <p:cNvSpPr/>
            <p:nvPr>
              <p:custDataLst>
                <p:tags r:id="rId9"/>
              </p:custDataLst>
            </p:nvPr>
          </p:nvSpPr>
          <p:spPr>
            <a:xfrm>
              <a:off x="383754" y="2292736"/>
              <a:ext cx="2736973" cy="1495071"/>
            </a:xfrm>
            <a:prstGeom prst="rect">
              <a:avLst/>
            </a:prstGeom>
            <a:solidFill>
              <a:schemeClr val="bg1"/>
            </a:solidFill>
            <a:ln w="3175">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marL="85725" indent="-85725" fontAlgn="auto">
                <a:spcBef>
                  <a:spcPts val="0"/>
                </a:spcBef>
                <a:spcAft>
                  <a:spcPts val="0"/>
                </a:spcAft>
                <a:defRPr/>
              </a:pPr>
              <a:r>
                <a:rPr lang="en-US" sz="1200" b="1" dirty="0">
                  <a:solidFill>
                    <a:schemeClr val="tx1"/>
                  </a:solidFill>
                </a:rPr>
                <a:t>January – first half of February 2014</a:t>
              </a:r>
            </a:p>
            <a:p>
              <a:pPr marL="85725" indent="-85725" fontAlgn="auto">
                <a:spcBef>
                  <a:spcPts val="300"/>
                </a:spcBef>
                <a:spcAft>
                  <a:spcPts val="0"/>
                </a:spcAft>
                <a:buFont typeface="Arial" pitchFamily="34" charset="0"/>
                <a:buChar char="•"/>
                <a:defRPr/>
              </a:pPr>
              <a:r>
                <a:rPr lang="en-US" sz="1200" dirty="0">
                  <a:solidFill>
                    <a:schemeClr val="tx1"/>
                  </a:solidFill>
                </a:rPr>
                <a:t>Actions of top 1-3 cities in each country are promoted in public media campaigns. Finalist cities may be invited to submit complementary information based on questions from the jury </a:t>
              </a:r>
            </a:p>
          </p:txBody>
        </p:sp>
        <p:sp>
          <p:nvSpPr>
            <p:cNvPr id="21" name="Rectangle 23"/>
            <p:cNvSpPr/>
            <p:nvPr>
              <p:custDataLst>
                <p:tags r:id="rId10"/>
              </p:custDataLst>
            </p:nvPr>
          </p:nvSpPr>
          <p:spPr>
            <a:xfrm>
              <a:off x="394867" y="2180050"/>
              <a:ext cx="2736973" cy="252353"/>
            </a:xfrm>
            <a:prstGeom prst="rect">
              <a:avLst/>
            </a:prstGeom>
            <a:solidFill>
              <a:srgbClr val="1F497D"/>
            </a:solidFill>
            <a:ln w="3175">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bg1"/>
                  </a:solidFill>
                </a:rPr>
                <a:t>3. Finalists in the limelight</a:t>
              </a:r>
            </a:p>
          </p:txBody>
        </p:sp>
      </p:grpSp>
      <p:grpSp>
        <p:nvGrpSpPr>
          <p:cNvPr id="25" name="Group 81"/>
          <p:cNvGrpSpPr>
            <a:grpSpLocks/>
          </p:cNvGrpSpPr>
          <p:nvPr/>
        </p:nvGrpSpPr>
        <p:grpSpPr bwMode="auto">
          <a:xfrm>
            <a:off x="5897563" y="3767138"/>
            <a:ext cx="2735262" cy="1658937"/>
            <a:chOff x="5972426" y="4490902"/>
            <a:chExt cx="2736304" cy="1659796"/>
          </a:xfrm>
        </p:grpSpPr>
        <p:sp>
          <p:nvSpPr>
            <p:cNvPr id="26" name="Rectangle 33"/>
            <p:cNvSpPr/>
            <p:nvPr>
              <p:custDataLst>
                <p:tags r:id="rId7"/>
              </p:custDataLst>
            </p:nvPr>
          </p:nvSpPr>
          <p:spPr>
            <a:xfrm>
              <a:off x="5972426" y="4654499"/>
              <a:ext cx="2736304" cy="1496199"/>
            </a:xfrm>
            <a:prstGeom prst="rect">
              <a:avLst/>
            </a:prstGeom>
            <a:solidFill>
              <a:schemeClr val="bg1"/>
            </a:solidFill>
            <a:ln w="3175">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marL="85725" indent="-85725" fontAlgn="auto">
                <a:spcBef>
                  <a:spcPts val="0"/>
                </a:spcBef>
                <a:spcAft>
                  <a:spcPts val="0"/>
                </a:spcAft>
                <a:defRPr/>
              </a:pPr>
              <a:r>
                <a:rPr lang="en-US" sz="1200" b="1" dirty="0">
                  <a:solidFill>
                    <a:schemeClr val="tx1"/>
                  </a:solidFill>
                </a:rPr>
                <a:t>November-December 2013</a:t>
              </a:r>
            </a:p>
            <a:p>
              <a:pPr marL="85725" indent="-85725" fontAlgn="auto">
                <a:spcBef>
                  <a:spcPts val="300"/>
                </a:spcBef>
                <a:spcAft>
                  <a:spcPts val="0"/>
                </a:spcAft>
                <a:buFont typeface="Arial" pitchFamily="34" charset="0"/>
                <a:buChar char="•"/>
                <a:defRPr/>
              </a:pPr>
              <a:r>
                <a:rPr lang="en-US" sz="1200" dirty="0">
                  <a:solidFill>
                    <a:schemeClr val="tx1"/>
                  </a:solidFill>
                </a:rPr>
                <a:t>Data is analyzed by Accenture</a:t>
              </a:r>
              <a:br>
                <a:rPr lang="en-US" sz="1200" dirty="0">
                  <a:solidFill>
                    <a:schemeClr val="tx1"/>
                  </a:solidFill>
                </a:rPr>
              </a:br>
              <a:r>
                <a:rPr lang="en-US" sz="1200" dirty="0">
                  <a:solidFill>
                    <a:schemeClr val="tx1"/>
                  </a:solidFill>
                </a:rPr>
                <a:t>&amp; top 1-3 cities with most complete data and promising actions are shortlisted</a:t>
              </a:r>
            </a:p>
            <a:p>
              <a:pPr marL="85725" indent="-85725" fontAlgn="auto">
                <a:spcBef>
                  <a:spcPts val="300"/>
                </a:spcBef>
                <a:spcAft>
                  <a:spcPts val="0"/>
                </a:spcAft>
                <a:buFont typeface="Arial" pitchFamily="34" charset="0"/>
                <a:buChar char="•"/>
                <a:defRPr/>
              </a:pPr>
              <a:r>
                <a:rPr lang="en-US" sz="1200" dirty="0">
                  <a:solidFill>
                    <a:schemeClr val="tx1"/>
                  </a:solidFill>
                </a:rPr>
                <a:t>Local WWF offices are consulted in nominating top 1-3 cities from shortlist</a:t>
              </a:r>
            </a:p>
          </p:txBody>
        </p:sp>
        <p:sp>
          <p:nvSpPr>
            <p:cNvPr id="27" name="Rectangle 34"/>
            <p:cNvSpPr/>
            <p:nvPr>
              <p:custDataLst>
                <p:tags r:id="rId8"/>
              </p:custDataLst>
            </p:nvPr>
          </p:nvSpPr>
          <p:spPr>
            <a:xfrm>
              <a:off x="5972426" y="4490902"/>
              <a:ext cx="2736304" cy="252543"/>
            </a:xfrm>
            <a:prstGeom prst="rect">
              <a:avLst/>
            </a:prstGeom>
            <a:solidFill>
              <a:srgbClr val="1F497D"/>
            </a:solidFill>
            <a:ln w="3175">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bg1"/>
                  </a:solidFill>
                </a:rPr>
                <a:t>2. Pre-screening</a:t>
              </a:r>
            </a:p>
          </p:txBody>
        </p:sp>
      </p:grpSp>
      <p:grpSp>
        <p:nvGrpSpPr>
          <p:cNvPr id="29" name="Group 102"/>
          <p:cNvGrpSpPr>
            <a:grpSpLocks/>
          </p:cNvGrpSpPr>
          <p:nvPr/>
        </p:nvGrpSpPr>
        <p:grpSpPr bwMode="auto">
          <a:xfrm>
            <a:off x="5897563" y="1390650"/>
            <a:ext cx="2749550" cy="1806575"/>
            <a:chOff x="5972426" y="2180050"/>
            <a:chExt cx="2749996" cy="1805525"/>
          </a:xfrm>
        </p:grpSpPr>
        <p:sp>
          <p:nvSpPr>
            <p:cNvPr id="30" name="Rectangle 38"/>
            <p:cNvSpPr/>
            <p:nvPr>
              <p:custDataLst>
                <p:tags r:id="rId5"/>
              </p:custDataLst>
            </p:nvPr>
          </p:nvSpPr>
          <p:spPr>
            <a:xfrm>
              <a:off x="5986715" y="2489433"/>
              <a:ext cx="2735707" cy="1496142"/>
            </a:xfrm>
            <a:prstGeom prst="rect">
              <a:avLst/>
            </a:prstGeom>
            <a:solidFill>
              <a:schemeClr val="bg1"/>
            </a:solidFill>
            <a:ln w="3175">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marL="85725" indent="-85725" fontAlgn="auto">
                <a:spcBef>
                  <a:spcPts val="0"/>
                </a:spcBef>
                <a:spcAft>
                  <a:spcPts val="0"/>
                </a:spcAft>
                <a:defRPr/>
              </a:pPr>
              <a:r>
                <a:rPr lang="en-US" sz="1200" b="1" dirty="0">
                  <a:solidFill>
                    <a:schemeClr val="tx1"/>
                  </a:solidFill>
                </a:rPr>
                <a:t>January  - February 2014</a:t>
              </a:r>
            </a:p>
            <a:p>
              <a:pPr marL="85725" indent="-85725" fontAlgn="auto">
                <a:spcBef>
                  <a:spcPts val="300"/>
                </a:spcBef>
                <a:spcAft>
                  <a:spcPts val="0"/>
                </a:spcAft>
                <a:buFont typeface="Arial" pitchFamily="34" charset="0"/>
                <a:buChar char="•"/>
                <a:defRPr/>
              </a:pPr>
              <a:r>
                <a:rPr lang="en-US" sz="1200" i="1" dirty="0">
                  <a:solidFill>
                    <a:schemeClr val="tx1"/>
                  </a:solidFill>
                </a:rPr>
                <a:t>Meeting 1</a:t>
              </a:r>
              <a:r>
                <a:rPr lang="en-US" sz="1200" dirty="0">
                  <a:solidFill>
                    <a:schemeClr val="tx1"/>
                  </a:solidFill>
                </a:rPr>
                <a:t>: An expert jury discuss</a:t>
              </a:r>
              <a:br>
                <a:rPr lang="en-US" sz="1200" dirty="0">
                  <a:solidFill>
                    <a:schemeClr val="tx1"/>
                  </a:solidFill>
                </a:rPr>
              </a:br>
              <a:r>
                <a:rPr lang="en-US" sz="1200" dirty="0">
                  <a:solidFill>
                    <a:schemeClr val="tx1"/>
                  </a:solidFill>
                </a:rPr>
                <a:t>city actions and select the most ambitious city in each country</a:t>
              </a:r>
            </a:p>
            <a:p>
              <a:pPr marL="85725" indent="-85725" fontAlgn="auto">
                <a:spcBef>
                  <a:spcPts val="300"/>
                </a:spcBef>
                <a:spcAft>
                  <a:spcPts val="0"/>
                </a:spcAft>
                <a:buFont typeface="Arial" pitchFamily="34" charset="0"/>
                <a:buChar char="•"/>
                <a:defRPr/>
              </a:pPr>
              <a:r>
                <a:rPr lang="en-US" sz="1200" i="1" dirty="0">
                  <a:solidFill>
                    <a:schemeClr val="tx1"/>
                  </a:solidFill>
                </a:rPr>
                <a:t>Meeting 2</a:t>
              </a:r>
              <a:r>
                <a:rPr lang="en-US" sz="1200" dirty="0">
                  <a:solidFill>
                    <a:schemeClr val="tx1"/>
                  </a:solidFill>
                </a:rPr>
                <a:t>: The jury makes deeper level scrutiny of city strategies and selects the Global EHCC capital</a:t>
              </a:r>
            </a:p>
          </p:txBody>
        </p:sp>
        <p:sp>
          <p:nvSpPr>
            <p:cNvPr id="31" name="Rectangle 39"/>
            <p:cNvSpPr/>
            <p:nvPr>
              <p:custDataLst>
                <p:tags r:id="rId6"/>
              </p:custDataLst>
            </p:nvPr>
          </p:nvSpPr>
          <p:spPr>
            <a:xfrm>
              <a:off x="5972426" y="2180050"/>
              <a:ext cx="2735706" cy="252266"/>
            </a:xfrm>
            <a:prstGeom prst="rect">
              <a:avLst/>
            </a:prstGeom>
            <a:solidFill>
              <a:srgbClr val="1F497D"/>
            </a:solidFill>
            <a:ln w="3175">
              <a:solidFill>
                <a:schemeClr val="bg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bg1"/>
                  </a:solidFill>
                </a:rPr>
                <a:t>4. Jury decisions</a:t>
              </a:r>
            </a:p>
          </p:txBody>
        </p:sp>
      </p:grpSp>
    </p:spTree>
    <p:extLst>
      <p:ext uri="{BB962C8B-B14F-4D97-AF65-F5344CB8AC3E}">
        <p14:creationId xmlns:p14="http://schemas.microsoft.com/office/powerpoint/2010/main" val="21357288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1"/>
          <p:cNvSpPr>
            <a:spLocks noGrp="1"/>
          </p:cNvSpPr>
          <p:nvPr>
            <p:ph type="title"/>
          </p:nvPr>
        </p:nvSpPr>
        <p:spPr/>
        <p:txBody>
          <a:bodyPr/>
          <a:lstStyle/>
          <a:p>
            <a:pPr eaLnBrk="1" hangingPunct="1"/>
            <a:r>
              <a:rPr lang="sv-SE" sz="2800" b="1" dirty="0" err="1" smtClean="0"/>
              <a:t>Five</a:t>
            </a:r>
            <a:r>
              <a:rPr lang="sv-SE" sz="2800" b="1" dirty="0" smtClean="0"/>
              <a:t> areas </a:t>
            </a:r>
            <a:r>
              <a:rPr lang="sv-SE" sz="2800" b="1" dirty="0" err="1" smtClean="0"/>
              <a:t>of</a:t>
            </a:r>
            <a:r>
              <a:rPr lang="sv-SE" sz="2800" b="1" dirty="0" smtClean="0"/>
              <a:t> </a:t>
            </a:r>
            <a:r>
              <a:rPr lang="sv-SE" sz="2800" b="1" dirty="0" err="1" smtClean="0"/>
              <a:t>assessment</a:t>
            </a:r>
            <a:endParaRPr lang="sv-SE" sz="2800" b="1" dirty="0" smtClean="0"/>
          </a:p>
        </p:txBody>
      </p:sp>
      <p:sp>
        <p:nvSpPr>
          <p:cNvPr id="10243" name="Platshållare för innehåll 2"/>
          <p:cNvSpPr>
            <a:spLocks noGrp="1"/>
          </p:cNvSpPr>
          <p:nvPr>
            <p:ph idx="1"/>
          </p:nvPr>
        </p:nvSpPr>
        <p:spPr/>
        <p:txBody>
          <a:bodyPr/>
          <a:lstStyle/>
          <a:p>
            <a:pPr marL="0" indent="0" eaLnBrk="1" hangingPunct="1">
              <a:buFont typeface="Arial" charset="0"/>
              <a:buNone/>
            </a:pPr>
            <a:r>
              <a:rPr lang="en-US" sz="1800" dirty="0" smtClean="0"/>
              <a:t>The jury is looking for cities that are:</a:t>
            </a:r>
          </a:p>
          <a:p>
            <a:pPr marL="0" indent="0" eaLnBrk="1" hangingPunct="1">
              <a:buFont typeface="Arial" charset="0"/>
              <a:buNone/>
            </a:pPr>
            <a:endParaRPr lang="en-US" sz="1800" dirty="0" smtClean="0"/>
          </a:p>
          <a:p>
            <a:pPr eaLnBrk="1" hangingPunct="1"/>
            <a:r>
              <a:rPr lang="en-US" sz="1800" dirty="0" smtClean="0"/>
              <a:t>Moving toward a low carbon economy and </a:t>
            </a:r>
            <a:r>
              <a:rPr lang="en-US" sz="1800" b="1" dirty="0" smtClean="0"/>
              <a:t>strongly promoting the use of renewable energy solutions</a:t>
            </a:r>
            <a:endParaRPr lang="sv-SE" sz="1800" b="1" dirty="0" smtClean="0"/>
          </a:p>
          <a:p>
            <a:pPr eaLnBrk="1" hangingPunct="1"/>
            <a:r>
              <a:rPr lang="en-US" sz="1800" dirty="0" smtClean="0"/>
              <a:t>Taking </a:t>
            </a:r>
            <a:r>
              <a:rPr lang="en-US" sz="1800" b="1" dirty="0" smtClean="0"/>
              <a:t>ambitious</a:t>
            </a:r>
            <a:r>
              <a:rPr lang="en-US" sz="1800" dirty="0" smtClean="0"/>
              <a:t> and </a:t>
            </a:r>
            <a:r>
              <a:rPr lang="en-US" sz="1800" b="1" dirty="0" smtClean="0"/>
              <a:t>strategic actions </a:t>
            </a:r>
            <a:r>
              <a:rPr lang="en-US" sz="1800" dirty="0" smtClean="0"/>
              <a:t>to meet commitments</a:t>
            </a:r>
            <a:endParaRPr lang="sv-SE" sz="1800" dirty="0" smtClean="0"/>
          </a:p>
          <a:p>
            <a:pPr eaLnBrk="1" hangingPunct="1"/>
            <a:r>
              <a:rPr lang="en-US" sz="1800" dirty="0" smtClean="0"/>
              <a:t>Integrating actions into </a:t>
            </a:r>
            <a:r>
              <a:rPr lang="en-US" sz="1800" b="1" dirty="0" smtClean="0"/>
              <a:t>coherent strategies </a:t>
            </a:r>
            <a:r>
              <a:rPr lang="en-US" sz="1800" dirty="0" smtClean="0"/>
              <a:t>for sustainability</a:t>
            </a:r>
          </a:p>
          <a:p>
            <a:pPr eaLnBrk="1" hangingPunct="1"/>
            <a:r>
              <a:rPr lang="en-US" sz="1800" dirty="0" smtClean="0"/>
              <a:t>Innovating and thinking </a:t>
            </a:r>
            <a:r>
              <a:rPr lang="en-US" sz="1800" b="1" dirty="0" smtClean="0"/>
              <a:t>outside the box</a:t>
            </a:r>
          </a:p>
          <a:p>
            <a:pPr eaLnBrk="1" hangingPunct="1"/>
            <a:r>
              <a:rPr lang="en-US" sz="1800" dirty="0" smtClean="0"/>
              <a:t>Significant </a:t>
            </a:r>
            <a:r>
              <a:rPr lang="en-US" sz="1800" b="1" dirty="0" smtClean="0"/>
              <a:t>leadership and credibility </a:t>
            </a:r>
            <a:r>
              <a:rPr lang="en-US" sz="1800" dirty="0" smtClean="0"/>
              <a:t>with respect to local context</a:t>
            </a:r>
            <a:endParaRPr lang="sv-SE" sz="1800" dirty="0" smtClean="0"/>
          </a:p>
          <a:p>
            <a:pPr marL="0" indent="0" eaLnBrk="1" hangingPunct="1"/>
            <a:endParaRPr lang="sv-SE" sz="2400" dirty="0" smtClean="0"/>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97525"/>
            <a:ext cx="91440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7383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TVhM29.9PUe.etiXAMuYT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KFcnP6NHpkaAdUCsJacb2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9AGEFuzLM0mnPEwmezVCd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tqJEBvSWUWlVRPO2S.Li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1D5mcrh3E.b.1Z6VcqW3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QVfyqS2GhkSf9ybl2V1Sp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33xEk4C03EupXvxVeWoLh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PE4zasvU2UiF5SHMq16sq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w5fCtOuMoEmz1U_W9QjxB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seb8phIYkmHVh.U2MkT6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jre0PGR7DUiJW2ui.s16Q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M9pRorvEKf9bICs4hKd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u.M9pRorvEKf9bICs4hKd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u.M9pRorvEKf9bICs4hKd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rRgYbXTpUKPhVKyeUYS8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thgETqRiEWJQj8HdH9LH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9AGEFuzLM0mnPEwmezVCd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dtqJEBvSWUWlVRPO2S.L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9AGEFuzLM0mnPEwmezVCd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dtqJEBvSWUWlVRPO2S.Li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P6wQgScwQEGE4f5nyj6Okg"/>
</p:tagLst>
</file>

<file path=ppt/theme/theme1.xml><?xml version="1.0" encoding="utf-8"?>
<a:theme xmlns:a="http://schemas.openxmlformats.org/drawingml/2006/main" name="02_green theme withmast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WF Green: blank with grey bord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WF green: grey background, green line with log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WF Grey background only used for large pictu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02_green theme withmasters</Template>
  <TotalTime>369</TotalTime>
  <Words>3528</Words>
  <Application>Microsoft Office PowerPoint</Application>
  <PresentationFormat>On-screen Show (4:3)</PresentationFormat>
  <Paragraphs>520</Paragraphs>
  <Slides>32</Slides>
  <Notes>24</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02_green theme withmasters</vt:lpstr>
      <vt:lpstr>WWF Green: blank with grey border</vt:lpstr>
      <vt:lpstr>WWF green: grey background, green line with logo</vt:lpstr>
      <vt:lpstr>WWF Grey background only used for large pictures</vt:lpstr>
      <vt:lpstr>PowerPoint Presentation</vt:lpstr>
      <vt:lpstr>Technical webinar for WWF and ICLEI Offices</vt:lpstr>
      <vt:lpstr>Agenda</vt:lpstr>
      <vt:lpstr>ICLEI and WWF’s roles according to the international MoU</vt:lpstr>
      <vt:lpstr>Background Earth Hour City Challenge 2010-2013</vt:lpstr>
      <vt:lpstr>Purpose of the Earth Hour City Challenge 2013-2014</vt:lpstr>
      <vt:lpstr>Evaluation procedure</vt:lpstr>
      <vt:lpstr>PowerPoint Presentation</vt:lpstr>
      <vt:lpstr>Five areas of assessment</vt:lpstr>
      <vt:lpstr>PowerPoint Presentation</vt:lpstr>
      <vt:lpstr>Powerful communications opportunities for finalist cities </vt:lpstr>
      <vt:lpstr>ICLEI and the carbonn Cities Climate Registry</vt:lpstr>
      <vt:lpstr>carbonn  Cities Climate Registry (cCCR)</vt:lpstr>
      <vt:lpstr>cCCR (iv)</vt:lpstr>
      <vt:lpstr>Contribution of EHCC to cCCR</vt:lpstr>
      <vt:lpstr>Structure of the carbonn Cities Climate registry</vt:lpstr>
      <vt:lpstr>City info</vt:lpstr>
      <vt:lpstr>Commitments</vt:lpstr>
      <vt:lpstr>Performance</vt:lpstr>
      <vt:lpstr>Action</vt:lpstr>
      <vt:lpstr>Example 1</vt:lpstr>
      <vt:lpstr>Example 2</vt:lpstr>
      <vt:lpstr>Example of a City report</vt:lpstr>
      <vt:lpstr>PowerPoint Presentation</vt:lpstr>
      <vt:lpstr>Confidentiality</vt:lpstr>
      <vt:lpstr>PowerPoint Presentation</vt:lpstr>
      <vt:lpstr>Tips for reporting</vt:lpstr>
      <vt:lpstr>Questions and answers</vt:lpstr>
      <vt:lpstr>Next steps and conclusion</vt:lpstr>
      <vt:lpstr>PowerPoint Presentation</vt:lpstr>
      <vt:lpstr>PowerPoint Presentation</vt:lpstr>
      <vt:lpstr>PowerPoint Presentation</vt:lpstr>
    </vt:vector>
  </TitlesOfParts>
  <Company>WWF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Jeet Mistry</dc:creator>
  <cp:lastModifiedBy>admin</cp:lastModifiedBy>
  <cp:revision>44</cp:revision>
  <dcterms:created xsi:type="dcterms:W3CDTF">2013-04-23T12:14:37Z</dcterms:created>
  <dcterms:modified xsi:type="dcterms:W3CDTF">2013-04-26T07:46:21Z</dcterms:modified>
</cp:coreProperties>
</file>